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94" r:id="rId5"/>
    <p:sldId id="360" r:id="rId6"/>
    <p:sldId id="332" r:id="rId7"/>
    <p:sldId id="333" r:id="rId8"/>
    <p:sldId id="416" r:id="rId9"/>
    <p:sldId id="318" r:id="rId10"/>
    <p:sldId id="330" r:id="rId11"/>
    <p:sldId id="331" r:id="rId12"/>
    <p:sldId id="329" r:id="rId13"/>
    <p:sldId id="429" r:id="rId14"/>
    <p:sldId id="311" r:id="rId15"/>
    <p:sldId id="389" r:id="rId16"/>
    <p:sldId id="405" r:id="rId17"/>
    <p:sldId id="432" r:id="rId18"/>
    <p:sldId id="421" r:id="rId19"/>
    <p:sldId id="422" r:id="rId20"/>
    <p:sldId id="307" r:id="rId21"/>
    <p:sldId id="431" r:id="rId22"/>
    <p:sldId id="433" r:id="rId23"/>
    <p:sldId id="435" r:id="rId24"/>
    <p:sldId id="399" r:id="rId25"/>
    <p:sldId id="425" r:id="rId26"/>
    <p:sldId id="426" r:id="rId27"/>
    <p:sldId id="430" r:id="rId28"/>
    <p:sldId id="428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9D32F6EB-9E2F-4870-BCC1-C155D3C23F29}">
          <p14:sldIdLst>
            <p14:sldId id="294"/>
            <p14:sldId id="360"/>
            <p14:sldId id="332"/>
            <p14:sldId id="333"/>
            <p14:sldId id="416"/>
            <p14:sldId id="318"/>
            <p14:sldId id="330"/>
            <p14:sldId id="331"/>
            <p14:sldId id="329"/>
            <p14:sldId id="429"/>
            <p14:sldId id="311"/>
            <p14:sldId id="389"/>
            <p14:sldId id="405"/>
            <p14:sldId id="432"/>
            <p14:sldId id="421"/>
            <p14:sldId id="422"/>
            <p14:sldId id="307"/>
            <p14:sldId id="431"/>
            <p14:sldId id="433"/>
            <p14:sldId id="435"/>
            <p14:sldId id="399"/>
            <p14:sldId id="425"/>
            <p14:sldId id="426"/>
            <p14:sldId id="430"/>
            <p14:sldId id="428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nkratz, Terry" initials="TAP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000"/>
    <a:srgbClr val="666633"/>
    <a:srgbClr val="008000"/>
    <a:srgbClr val="00B500"/>
    <a:srgbClr val="BFBFBF"/>
    <a:srgbClr val="00CC00"/>
    <a:srgbClr val="057833"/>
    <a:srgbClr val="4F4F4F"/>
    <a:srgbClr val="0580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200" autoAdjust="0"/>
  </p:normalViewPr>
  <p:slideViewPr>
    <p:cSldViewPr>
      <p:cViewPr>
        <p:scale>
          <a:sx n="100" d="100"/>
          <a:sy n="100" d="100"/>
        </p:scale>
        <p:origin x="-72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A06222-7CD5-4CC9-A288-07362ADC57F1}" type="doc">
      <dgm:prSet loTypeId="urn:microsoft.com/office/officeart/2005/8/layout/hierarchy4" loCatId="hierarchy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7A85E44A-E529-43C7-8057-5A36E301A9F5}">
      <dgm:prSet phldrT="[Text]"/>
      <dgm:spPr>
        <a:solidFill>
          <a:srgbClr val="008000"/>
        </a:solidFill>
      </dgm:spPr>
      <dgm:t>
        <a:bodyPr/>
        <a:lstStyle/>
        <a:p>
          <a:r>
            <a:rPr lang="en-US" dirty="0" smtClean="0"/>
            <a:t>Shared Services</a:t>
          </a:r>
          <a:endParaRPr lang="en-US" dirty="0"/>
        </a:p>
      </dgm:t>
    </dgm:pt>
    <dgm:pt modelId="{4D3F8B7F-DBAA-45CF-B10D-DA7792F86C95}" type="parTrans" cxnId="{CDD8DDEF-D081-4E79-A4ED-8BEE1A5B84C1}">
      <dgm:prSet/>
      <dgm:spPr/>
      <dgm:t>
        <a:bodyPr/>
        <a:lstStyle/>
        <a:p>
          <a:endParaRPr lang="en-US"/>
        </a:p>
      </dgm:t>
    </dgm:pt>
    <dgm:pt modelId="{C0B1EE75-40F1-4622-896D-B1C9D0B8BC78}" type="sibTrans" cxnId="{CDD8DDEF-D081-4E79-A4ED-8BEE1A5B84C1}">
      <dgm:prSet/>
      <dgm:spPr/>
      <dgm:t>
        <a:bodyPr/>
        <a:lstStyle/>
        <a:p>
          <a:endParaRPr lang="en-US"/>
        </a:p>
      </dgm:t>
    </dgm:pt>
    <dgm:pt modelId="{6702E4ED-BC44-4AAE-A35A-6D596F80B421}">
      <dgm:prSet phldrT="[Text]"/>
      <dgm:spPr>
        <a:solidFill>
          <a:srgbClr val="008000"/>
        </a:solidFill>
      </dgm:spPr>
      <dgm:t>
        <a:bodyPr/>
        <a:lstStyle/>
        <a:p>
          <a:r>
            <a:rPr lang="en-US" dirty="0" smtClean="0"/>
            <a:t>Information Technology</a:t>
          </a:r>
          <a:endParaRPr lang="en-US" dirty="0"/>
        </a:p>
      </dgm:t>
    </dgm:pt>
    <dgm:pt modelId="{6AF5BB5D-13B1-4596-8B91-0E73F3AD44E1}" type="parTrans" cxnId="{A2625CCC-A3E7-49E5-B414-CAC207F9ACA0}">
      <dgm:prSet/>
      <dgm:spPr/>
      <dgm:t>
        <a:bodyPr/>
        <a:lstStyle/>
        <a:p>
          <a:endParaRPr lang="en-US"/>
        </a:p>
      </dgm:t>
    </dgm:pt>
    <dgm:pt modelId="{91D98B43-C149-4F7B-95AC-DBECFEA56F35}" type="sibTrans" cxnId="{A2625CCC-A3E7-49E5-B414-CAC207F9ACA0}">
      <dgm:prSet/>
      <dgm:spPr/>
      <dgm:t>
        <a:bodyPr/>
        <a:lstStyle/>
        <a:p>
          <a:endParaRPr lang="en-US"/>
        </a:p>
      </dgm:t>
    </dgm:pt>
    <dgm:pt modelId="{25696FBE-2639-4C58-AE98-4EDDC2FD4DEB}">
      <dgm:prSet phldrT="[Text]" custT="1"/>
      <dgm:spPr>
        <a:solidFill>
          <a:srgbClr val="008000"/>
        </a:solidFill>
      </dgm:spPr>
      <dgm:t>
        <a:bodyPr vert="vert270" lIns="0" tIns="0" rIns="0" bIns="0"/>
        <a:lstStyle/>
        <a:p>
          <a:r>
            <a:rPr lang="en-US" sz="1600" dirty="0" smtClean="0"/>
            <a:t>IT Strategy and Governance</a:t>
          </a:r>
          <a:endParaRPr lang="en-US" sz="1600" dirty="0"/>
        </a:p>
      </dgm:t>
    </dgm:pt>
    <dgm:pt modelId="{6AC33763-CA3F-4FE9-A4E9-2C066E5FE7E5}" type="parTrans" cxnId="{0025A034-D6E9-4B13-9071-89646A1E2673}">
      <dgm:prSet/>
      <dgm:spPr/>
      <dgm:t>
        <a:bodyPr/>
        <a:lstStyle/>
        <a:p>
          <a:endParaRPr lang="en-US"/>
        </a:p>
      </dgm:t>
    </dgm:pt>
    <dgm:pt modelId="{DDC22AF1-D202-434B-B839-D3DA9EB98E62}" type="sibTrans" cxnId="{0025A034-D6E9-4B13-9071-89646A1E2673}">
      <dgm:prSet/>
      <dgm:spPr/>
      <dgm:t>
        <a:bodyPr/>
        <a:lstStyle/>
        <a:p>
          <a:endParaRPr lang="en-US"/>
        </a:p>
      </dgm:t>
    </dgm:pt>
    <dgm:pt modelId="{799202DD-D930-4E2C-AF3B-5EBB64C276E2}">
      <dgm:prSet phldrT="[Text]" custT="1"/>
      <dgm:spPr>
        <a:solidFill>
          <a:srgbClr val="008000"/>
        </a:solidFill>
      </dgm:spPr>
      <dgm:t>
        <a:bodyPr vert="vert270" lIns="0" tIns="0" rIns="0" bIns="0"/>
        <a:lstStyle/>
        <a:p>
          <a:r>
            <a:rPr lang="en-US" sz="1400" dirty="0" smtClean="0"/>
            <a:t>Purchasing</a:t>
          </a:r>
          <a:endParaRPr lang="en-US" sz="1400" dirty="0"/>
        </a:p>
      </dgm:t>
    </dgm:pt>
    <dgm:pt modelId="{208B51DA-8CA1-4747-B720-0A4612554DF6}" type="parTrans" cxnId="{EA057722-2FD1-4161-A088-4A14B1D04923}">
      <dgm:prSet/>
      <dgm:spPr/>
      <dgm:t>
        <a:bodyPr/>
        <a:lstStyle/>
        <a:p>
          <a:endParaRPr lang="en-US"/>
        </a:p>
      </dgm:t>
    </dgm:pt>
    <dgm:pt modelId="{F2220C78-E280-47E4-997A-8162A430930E}" type="sibTrans" cxnId="{EA057722-2FD1-4161-A088-4A14B1D04923}">
      <dgm:prSet/>
      <dgm:spPr/>
      <dgm:t>
        <a:bodyPr/>
        <a:lstStyle/>
        <a:p>
          <a:endParaRPr lang="en-US"/>
        </a:p>
      </dgm:t>
    </dgm:pt>
    <dgm:pt modelId="{61E7FCAF-A856-46F8-A4D7-B944B50467B2}">
      <dgm:prSet phldrT="[Text]"/>
      <dgm:spPr>
        <a:solidFill>
          <a:srgbClr val="008000"/>
        </a:solidFill>
      </dgm:spPr>
      <dgm:t>
        <a:bodyPr/>
        <a:lstStyle/>
        <a:p>
          <a:r>
            <a:rPr lang="en-US" dirty="0" smtClean="0"/>
            <a:t>Business Services</a:t>
          </a:r>
          <a:endParaRPr lang="en-US" dirty="0"/>
        </a:p>
      </dgm:t>
    </dgm:pt>
    <dgm:pt modelId="{9A5DFAEF-03E3-4FF0-BDB9-F27628F21239}" type="parTrans" cxnId="{D8DD94C5-4987-4D67-AD35-0062F219EC4E}">
      <dgm:prSet/>
      <dgm:spPr/>
      <dgm:t>
        <a:bodyPr/>
        <a:lstStyle/>
        <a:p>
          <a:endParaRPr lang="en-US"/>
        </a:p>
      </dgm:t>
    </dgm:pt>
    <dgm:pt modelId="{97BF9BA6-9096-46D6-9BA9-7959441002B8}" type="sibTrans" cxnId="{D8DD94C5-4987-4D67-AD35-0062F219EC4E}">
      <dgm:prSet/>
      <dgm:spPr/>
      <dgm:t>
        <a:bodyPr/>
        <a:lstStyle/>
        <a:p>
          <a:endParaRPr lang="en-US"/>
        </a:p>
      </dgm:t>
    </dgm:pt>
    <dgm:pt modelId="{1B9595DB-F3B3-40F7-8264-F273AE138817}">
      <dgm:prSet phldrT="[Text]" custT="1"/>
      <dgm:spPr>
        <a:solidFill>
          <a:srgbClr val="008000"/>
        </a:solidFill>
      </dgm:spPr>
      <dgm:t>
        <a:bodyPr vert="vert270" lIns="0" tIns="0" rIns="0" bIns="0"/>
        <a:lstStyle/>
        <a:p>
          <a:r>
            <a:rPr lang="en-US" sz="1400" dirty="0" smtClean="0"/>
            <a:t>Human Resources</a:t>
          </a:r>
          <a:endParaRPr lang="en-US" sz="1400" dirty="0"/>
        </a:p>
      </dgm:t>
    </dgm:pt>
    <dgm:pt modelId="{C30348A5-B118-4983-B337-2E4A19FBF863}" type="parTrans" cxnId="{DECEFFBD-8413-429F-83B1-39FC8BD5972E}">
      <dgm:prSet/>
      <dgm:spPr/>
      <dgm:t>
        <a:bodyPr/>
        <a:lstStyle/>
        <a:p>
          <a:endParaRPr lang="en-US"/>
        </a:p>
      </dgm:t>
    </dgm:pt>
    <dgm:pt modelId="{6A8C454E-9575-4AF2-BAF9-55FCEC53AE03}" type="sibTrans" cxnId="{DECEFFBD-8413-429F-83B1-39FC8BD5972E}">
      <dgm:prSet/>
      <dgm:spPr/>
      <dgm:t>
        <a:bodyPr/>
        <a:lstStyle/>
        <a:p>
          <a:endParaRPr lang="en-US"/>
        </a:p>
      </dgm:t>
    </dgm:pt>
    <dgm:pt modelId="{F6F57042-718B-4981-B989-3D5E99E0B7D4}">
      <dgm:prSet phldrT="[Text]" custT="1"/>
      <dgm:spPr>
        <a:solidFill>
          <a:srgbClr val="008000"/>
        </a:solidFill>
      </dgm:spPr>
      <dgm:t>
        <a:bodyPr vert="vert270" lIns="0" tIns="0" rIns="0" bIns="0"/>
        <a:lstStyle/>
        <a:p>
          <a:r>
            <a:rPr lang="en-US" sz="1800" dirty="0" smtClean="0"/>
            <a:t>Enterprise Systems</a:t>
          </a:r>
          <a:endParaRPr lang="en-US" sz="1800" dirty="0"/>
        </a:p>
      </dgm:t>
    </dgm:pt>
    <dgm:pt modelId="{B6001837-85FB-449F-818B-ECA8E5FB8197}" type="parTrans" cxnId="{CD296885-77B3-4E47-AE8F-7AA081EE0CE7}">
      <dgm:prSet/>
      <dgm:spPr/>
      <dgm:t>
        <a:bodyPr/>
        <a:lstStyle/>
        <a:p>
          <a:endParaRPr lang="en-US"/>
        </a:p>
      </dgm:t>
    </dgm:pt>
    <dgm:pt modelId="{786F8148-F31E-4473-9F07-DE39C5512357}" type="sibTrans" cxnId="{CD296885-77B3-4E47-AE8F-7AA081EE0CE7}">
      <dgm:prSet/>
      <dgm:spPr/>
      <dgm:t>
        <a:bodyPr/>
        <a:lstStyle/>
        <a:p>
          <a:endParaRPr lang="en-US"/>
        </a:p>
      </dgm:t>
    </dgm:pt>
    <dgm:pt modelId="{6FD95079-7823-4E8F-8A31-765E958406C2}">
      <dgm:prSet phldrT="[Text]" custT="1"/>
      <dgm:spPr>
        <a:solidFill>
          <a:srgbClr val="008000"/>
        </a:solidFill>
      </dgm:spPr>
      <dgm:t>
        <a:bodyPr vert="vert270" lIns="0" tIns="0" rIns="0" bIns="0"/>
        <a:lstStyle/>
        <a:p>
          <a:r>
            <a:rPr lang="en-US" sz="1600" dirty="0" smtClean="0"/>
            <a:t>Campus</a:t>
          </a:r>
          <a:r>
            <a:rPr lang="en-US" sz="1400" dirty="0" smtClean="0"/>
            <a:t> IT </a:t>
          </a:r>
          <a:r>
            <a:rPr lang="en-US" sz="1600" dirty="0" smtClean="0"/>
            <a:t>Services</a:t>
          </a:r>
          <a:endParaRPr lang="en-US" sz="1600" dirty="0"/>
        </a:p>
      </dgm:t>
    </dgm:pt>
    <dgm:pt modelId="{29BB7154-E726-4BFC-98FA-9BD3A5D70574}" type="parTrans" cxnId="{7FD338ED-021E-4A1E-86A4-194AFF7F6730}">
      <dgm:prSet/>
      <dgm:spPr/>
      <dgm:t>
        <a:bodyPr/>
        <a:lstStyle/>
        <a:p>
          <a:endParaRPr lang="en-US"/>
        </a:p>
      </dgm:t>
    </dgm:pt>
    <dgm:pt modelId="{A4C53377-4389-4C89-8722-AD92C734F7F5}" type="sibTrans" cxnId="{7FD338ED-021E-4A1E-86A4-194AFF7F6730}">
      <dgm:prSet/>
      <dgm:spPr/>
      <dgm:t>
        <a:bodyPr/>
        <a:lstStyle/>
        <a:p>
          <a:endParaRPr lang="en-US"/>
        </a:p>
      </dgm:t>
    </dgm:pt>
    <dgm:pt modelId="{23CD88AD-B115-49E8-A815-0636D7A8D4B6}">
      <dgm:prSet phldrT="[Text]"/>
      <dgm:spPr>
        <a:solidFill>
          <a:srgbClr val="008000"/>
        </a:solidFill>
      </dgm:spPr>
      <dgm:t>
        <a:bodyPr/>
        <a:lstStyle/>
        <a:p>
          <a:r>
            <a:rPr lang="en-US" dirty="0" smtClean="0"/>
            <a:t>AVC / CIO</a:t>
          </a:r>
        </a:p>
        <a:p>
          <a:r>
            <a:rPr lang="en-US" dirty="0" smtClean="0"/>
            <a:t>(UNT System IT Services)</a:t>
          </a:r>
          <a:endParaRPr lang="en-US" dirty="0"/>
        </a:p>
      </dgm:t>
    </dgm:pt>
    <dgm:pt modelId="{845A9820-C0E8-4055-9390-6CF0D55E1293}" type="parTrans" cxnId="{54DAD335-9A86-4A6E-972D-A2B3A58BE96A}">
      <dgm:prSet/>
      <dgm:spPr/>
      <dgm:t>
        <a:bodyPr/>
        <a:lstStyle/>
        <a:p>
          <a:endParaRPr lang="en-US"/>
        </a:p>
      </dgm:t>
    </dgm:pt>
    <dgm:pt modelId="{E5E1A7F1-2067-4ACA-83DE-3ACED6A3AF97}" type="sibTrans" cxnId="{54DAD335-9A86-4A6E-972D-A2B3A58BE96A}">
      <dgm:prSet/>
      <dgm:spPr/>
      <dgm:t>
        <a:bodyPr/>
        <a:lstStyle/>
        <a:p>
          <a:endParaRPr lang="en-US"/>
        </a:p>
      </dgm:t>
    </dgm:pt>
    <dgm:pt modelId="{496C2165-CC37-4AB0-846D-C1ADF5FD0EE9}">
      <dgm:prSet phldrT="[Text]"/>
      <dgm:spPr>
        <a:solidFill>
          <a:srgbClr val="008000"/>
        </a:solidFill>
      </dgm:spPr>
      <dgm:t>
        <a:bodyPr/>
        <a:lstStyle/>
        <a:p>
          <a:r>
            <a:rPr lang="en-US" dirty="0" smtClean="0"/>
            <a:t>AVC for Business Services</a:t>
          </a:r>
        </a:p>
        <a:p>
          <a:r>
            <a:rPr lang="en-US" dirty="0" smtClean="0"/>
            <a:t>(UNT System Business Service Center)</a:t>
          </a:r>
          <a:endParaRPr lang="en-US" dirty="0"/>
        </a:p>
      </dgm:t>
    </dgm:pt>
    <dgm:pt modelId="{1A698410-B80D-45FE-9381-5CD9B2B47BAB}" type="sibTrans" cxnId="{55EE6961-5368-45E8-A944-8896E0E2A4AE}">
      <dgm:prSet/>
      <dgm:spPr/>
      <dgm:t>
        <a:bodyPr/>
        <a:lstStyle/>
        <a:p>
          <a:endParaRPr lang="en-US"/>
        </a:p>
      </dgm:t>
    </dgm:pt>
    <dgm:pt modelId="{0975C700-CBEE-4BE1-8A18-A8D8BB36294F}" type="parTrans" cxnId="{55EE6961-5368-45E8-A944-8896E0E2A4AE}">
      <dgm:prSet/>
      <dgm:spPr/>
      <dgm:t>
        <a:bodyPr/>
        <a:lstStyle/>
        <a:p>
          <a:endParaRPr lang="en-US"/>
        </a:p>
      </dgm:t>
    </dgm:pt>
    <dgm:pt modelId="{B3566296-1395-4A9C-9AD8-3517EE884440}">
      <dgm:prSet phldrT="[Text]" custT="1"/>
      <dgm:spPr>
        <a:solidFill>
          <a:srgbClr val="008000"/>
        </a:solidFill>
      </dgm:spPr>
      <dgm:t>
        <a:bodyPr vert="vert270" lIns="0" tIns="0" rIns="0" bIns="0"/>
        <a:lstStyle/>
        <a:p>
          <a:r>
            <a:rPr lang="en-US" sz="1400" smtClean="0"/>
            <a:t>Payroll</a:t>
          </a:r>
          <a:endParaRPr lang="en-US" sz="1400" dirty="0"/>
        </a:p>
      </dgm:t>
    </dgm:pt>
    <dgm:pt modelId="{5133148A-9950-48CB-8002-6E474D5131B7}" type="parTrans" cxnId="{59D1B6EB-1B3B-4327-8269-1E17A4D08C59}">
      <dgm:prSet/>
      <dgm:spPr/>
      <dgm:t>
        <a:bodyPr/>
        <a:lstStyle/>
        <a:p>
          <a:endParaRPr lang="en-US"/>
        </a:p>
      </dgm:t>
    </dgm:pt>
    <dgm:pt modelId="{F5264E71-C03A-4C20-A171-CF3A0BD156EE}" type="sibTrans" cxnId="{59D1B6EB-1B3B-4327-8269-1E17A4D08C59}">
      <dgm:prSet/>
      <dgm:spPr/>
      <dgm:t>
        <a:bodyPr/>
        <a:lstStyle/>
        <a:p>
          <a:endParaRPr lang="en-US"/>
        </a:p>
      </dgm:t>
    </dgm:pt>
    <dgm:pt modelId="{FE7D84FF-A0AA-4812-9B89-DCA971D74BBF}">
      <dgm:prSet phldrT="[Text]" custT="1"/>
      <dgm:spPr>
        <a:solidFill>
          <a:srgbClr val="008000"/>
        </a:solidFill>
      </dgm:spPr>
      <dgm:t>
        <a:bodyPr vert="vert270" lIns="0" tIns="0" rIns="0" bIns="0"/>
        <a:lstStyle/>
        <a:p>
          <a:r>
            <a:rPr lang="en-US" sz="1400" dirty="0" smtClean="0"/>
            <a:t>Payments</a:t>
          </a:r>
          <a:endParaRPr lang="en-US" sz="1400" dirty="0"/>
        </a:p>
      </dgm:t>
    </dgm:pt>
    <dgm:pt modelId="{52F1F54D-A373-435F-BB8C-74D316F3969B}" type="parTrans" cxnId="{A7559831-49A5-4D6F-8D5F-167F1D045D3F}">
      <dgm:prSet/>
      <dgm:spPr/>
      <dgm:t>
        <a:bodyPr/>
        <a:lstStyle/>
        <a:p>
          <a:endParaRPr lang="en-US"/>
        </a:p>
      </dgm:t>
    </dgm:pt>
    <dgm:pt modelId="{66163987-E5A7-4AC2-AA10-C1E3B79205E8}" type="sibTrans" cxnId="{A7559831-49A5-4D6F-8D5F-167F1D045D3F}">
      <dgm:prSet/>
      <dgm:spPr/>
      <dgm:t>
        <a:bodyPr/>
        <a:lstStyle/>
        <a:p>
          <a:endParaRPr lang="en-US"/>
        </a:p>
      </dgm:t>
    </dgm:pt>
    <dgm:pt modelId="{7983BEA7-B3C8-4D93-BD34-E059A709E323}" type="pres">
      <dgm:prSet presAssocID="{45A06222-7CD5-4CC9-A288-07362ADC57F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08CCB3C-C983-4BAF-BB6B-60379307B72C}" type="pres">
      <dgm:prSet presAssocID="{7A85E44A-E529-43C7-8057-5A36E301A9F5}" presName="vertOne" presStyleCnt="0"/>
      <dgm:spPr/>
      <dgm:t>
        <a:bodyPr/>
        <a:lstStyle/>
        <a:p>
          <a:endParaRPr lang="en-US"/>
        </a:p>
      </dgm:t>
    </dgm:pt>
    <dgm:pt modelId="{427CE1DF-2CB0-4BD8-9F26-F6CF4DB9D982}" type="pres">
      <dgm:prSet presAssocID="{7A85E44A-E529-43C7-8057-5A36E301A9F5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053AE7-314F-499D-99AF-8DEBF0CDB7BA}" type="pres">
      <dgm:prSet presAssocID="{7A85E44A-E529-43C7-8057-5A36E301A9F5}" presName="parTransOne" presStyleCnt="0"/>
      <dgm:spPr/>
      <dgm:t>
        <a:bodyPr/>
        <a:lstStyle/>
        <a:p>
          <a:endParaRPr lang="en-US"/>
        </a:p>
      </dgm:t>
    </dgm:pt>
    <dgm:pt modelId="{A8DEFA4D-9DD6-4078-8C6E-69F1AF93292F}" type="pres">
      <dgm:prSet presAssocID="{7A85E44A-E529-43C7-8057-5A36E301A9F5}" presName="horzOne" presStyleCnt="0"/>
      <dgm:spPr/>
      <dgm:t>
        <a:bodyPr/>
        <a:lstStyle/>
        <a:p>
          <a:endParaRPr lang="en-US"/>
        </a:p>
      </dgm:t>
    </dgm:pt>
    <dgm:pt modelId="{B5C153C9-328C-41D0-9907-158F809B5A98}" type="pres">
      <dgm:prSet presAssocID="{6702E4ED-BC44-4AAE-A35A-6D596F80B421}" presName="vertTwo" presStyleCnt="0"/>
      <dgm:spPr/>
      <dgm:t>
        <a:bodyPr/>
        <a:lstStyle/>
        <a:p>
          <a:endParaRPr lang="en-US"/>
        </a:p>
      </dgm:t>
    </dgm:pt>
    <dgm:pt modelId="{06CF02E1-7FBC-47D6-945A-0702D4A8EED0}" type="pres">
      <dgm:prSet presAssocID="{6702E4ED-BC44-4AAE-A35A-6D596F80B42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DA4369-38C6-4451-98FD-C0FBC03F37F2}" type="pres">
      <dgm:prSet presAssocID="{6702E4ED-BC44-4AAE-A35A-6D596F80B421}" presName="parTransTwo" presStyleCnt="0"/>
      <dgm:spPr/>
      <dgm:t>
        <a:bodyPr/>
        <a:lstStyle/>
        <a:p>
          <a:endParaRPr lang="en-US"/>
        </a:p>
      </dgm:t>
    </dgm:pt>
    <dgm:pt modelId="{852C7AB1-1604-4082-9878-0AC6F5510DA1}" type="pres">
      <dgm:prSet presAssocID="{6702E4ED-BC44-4AAE-A35A-6D596F80B421}" presName="horzTwo" presStyleCnt="0"/>
      <dgm:spPr/>
      <dgm:t>
        <a:bodyPr/>
        <a:lstStyle/>
        <a:p>
          <a:endParaRPr lang="en-US"/>
        </a:p>
      </dgm:t>
    </dgm:pt>
    <dgm:pt modelId="{79752379-1640-4F28-9C9C-6F9F6125A6EE}" type="pres">
      <dgm:prSet presAssocID="{23CD88AD-B115-49E8-A815-0636D7A8D4B6}" presName="vertThree" presStyleCnt="0"/>
      <dgm:spPr/>
      <dgm:t>
        <a:bodyPr/>
        <a:lstStyle/>
        <a:p>
          <a:endParaRPr lang="en-US"/>
        </a:p>
      </dgm:t>
    </dgm:pt>
    <dgm:pt modelId="{F635CFCB-5DE0-48C9-9DA5-4984C654D629}" type="pres">
      <dgm:prSet presAssocID="{23CD88AD-B115-49E8-A815-0636D7A8D4B6}" presName="txThre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EF432A3-89FD-44AA-850F-AE8C0ED903B3}" type="pres">
      <dgm:prSet presAssocID="{23CD88AD-B115-49E8-A815-0636D7A8D4B6}" presName="parTransThree" presStyleCnt="0"/>
      <dgm:spPr/>
      <dgm:t>
        <a:bodyPr/>
        <a:lstStyle/>
        <a:p>
          <a:endParaRPr lang="en-US"/>
        </a:p>
      </dgm:t>
    </dgm:pt>
    <dgm:pt modelId="{F288952D-4151-4B26-BAF4-7A98FA4B336B}" type="pres">
      <dgm:prSet presAssocID="{23CD88AD-B115-49E8-A815-0636D7A8D4B6}" presName="horzThree" presStyleCnt="0"/>
      <dgm:spPr/>
      <dgm:t>
        <a:bodyPr/>
        <a:lstStyle/>
        <a:p>
          <a:endParaRPr lang="en-US"/>
        </a:p>
      </dgm:t>
    </dgm:pt>
    <dgm:pt modelId="{7BF63895-977B-404C-B630-5A25F618E829}" type="pres">
      <dgm:prSet presAssocID="{F6F57042-718B-4981-B989-3D5E99E0B7D4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CF7D4D-3301-4E1C-9B42-94687C956CA6}" type="pres">
      <dgm:prSet presAssocID="{F6F57042-718B-4981-B989-3D5E99E0B7D4}" presName="txFour" presStyleLbl="node4" presStyleIdx="0" presStyleCnt="7" custScaleX="100763" custScaleY="1150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0B244C-3C9A-4D50-8809-84CE4FC472CD}" type="pres">
      <dgm:prSet presAssocID="{F6F57042-718B-4981-B989-3D5E99E0B7D4}" presName="horzFour" presStyleCnt="0"/>
      <dgm:spPr/>
      <dgm:t>
        <a:bodyPr/>
        <a:lstStyle/>
        <a:p>
          <a:endParaRPr lang="en-US"/>
        </a:p>
      </dgm:t>
    </dgm:pt>
    <dgm:pt modelId="{48F73378-CF99-4738-A722-0C1C479F21F7}" type="pres">
      <dgm:prSet presAssocID="{786F8148-F31E-4473-9F07-DE39C5512357}" presName="sibSpaceFour" presStyleCnt="0"/>
      <dgm:spPr/>
      <dgm:t>
        <a:bodyPr/>
        <a:lstStyle/>
        <a:p>
          <a:endParaRPr lang="en-US"/>
        </a:p>
      </dgm:t>
    </dgm:pt>
    <dgm:pt modelId="{50FB1D0C-4B7A-4D8E-8DEE-652AACFAFFE4}" type="pres">
      <dgm:prSet presAssocID="{25696FBE-2639-4C58-AE98-4EDDC2FD4DEB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1FBDC8-B340-407D-A22F-A27C64B2D311}" type="pres">
      <dgm:prSet presAssocID="{25696FBE-2639-4C58-AE98-4EDDC2FD4DEB}" presName="txFour" presStyleLbl="node4" presStyleIdx="1" presStyleCnt="7" custScaleY="1151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244006-EBB0-4453-8EB1-5ED9FC5680E4}" type="pres">
      <dgm:prSet presAssocID="{25696FBE-2639-4C58-AE98-4EDDC2FD4DEB}" presName="horzFour" presStyleCnt="0"/>
      <dgm:spPr/>
      <dgm:t>
        <a:bodyPr/>
        <a:lstStyle/>
        <a:p>
          <a:endParaRPr lang="en-US"/>
        </a:p>
      </dgm:t>
    </dgm:pt>
    <dgm:pt modelId="{9B26288D-FF8D-44B5-9F51-B569BAE44756}" type="pres">
      <dgm:prSet presAssocID="{DDC22AF1-D202-434B-B839-D3DA9EB98E62}" presName="sibSpaceFour" presStyleCnt="0"/>
      <dgm:spPr/>
      <dgm:t>
        <a:bodyPr/>
        <a:lstStyle/>
        <a:p>
          <a:endParaRPr lang="en-US"/>
        </a:p>
      </dgm:t>
    </dgm:pt>
    <dgm:pt modelId="{315365AC-9BC1-4D50-8374-A7A15BDBB970}" type="pres">
      <dgm:prSet presAssocID="{6FD95079-7823-4E8F-8A31-765E958406C2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B62E0A-A32F-4D92-9FDA-DB5953B393EE}" type="pres">
      <dgm:prSet presAssocID="{6FD95079-7823-4E8F-8A31-765E958406C2}" presName="txFour" presStyleLbl="node4" presStyleIdx="2" presStyleCnt="7" custScaleX="100763" custScaleY="1150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A8EEF3-DD71-439E-9BE4-60B03541755B}" type="pres">
      <dgm:prSet presAssocID="{6FD95079-7823-4E8F-8A31-765E958406C2}" presName="horzFour" presStyleCnt="0"/>
      <dgm:spPr/>
      <dgm:t>
        <a:bodyPr/>
        <a:lstStyle/>
        <a:p>
          <a:endParaRPr lang="en-US"/>
        </a:p>
      </dgm:t>
    </dgm:pt>
    <dgm:pt modelId="{FF38732E-B030-49EC-ABB8-827DD5F9A36D}" type="pres">
      <dgm:prSet presAssocID="{91D98B43-C149-4F7B-95AC-DBECFEA56F35}" presName="sibSpaceTwo" presStyleCnt="0"/>
      <dgm:spPr/>
      <dgm:t>
        <a:bodyPr/>
        <a:lstStyle/>
        <a:p>
          <a:endParaRPr lang="en-US"/>
        </a:p>
      </dgm:t>
    </dgm:pt>
    <dgm:pt modelId="{610353B2-9D61-421B-9D94-6DD52EA39947}" type="pres">
      <dgm:prSet presAssocID="{61E7FCAF-A856-46F8-A4D7-B944B50467B2}" presName="vertTwo" presStyleCnt="0"/>
      <dgm:spPr/>
      <dgm:t>
        <a:bodyPr/>
        <a:lstStyle/>
        <a:p>
          <a:endParaRPr lang="en-US"/>
        </a:p>
      </dgm:t>
    </dgm:pt>
    <dgm:pt modelId="{29C2A974-83BF-477E-8077-8970FF1AF4C4}" type="pres">
      <dgm:prSet presAssocID="{61E7FCAF-A856-46F8-A4D7-B944B50467B2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4297C8B-506A-4B30-A3FD-1A293C8980D3}" type="pres">
      <dgm:prSet presAssocID="{61E7FCAF-A856-46F8-A4D7-B944B50467B2}" presName="parTransTwo" presStyleCnt="0"/>
      <dgm:spPr/>
      <dgm:t>
        <a:bodyPr/>
        <a:lstStyle/>
        <a:p>
          <a:endParaRPr lang="en-US"/>
        </a:p>
      </dgm:t>
    </dgm:pt>
    <dgm:pt modelId="{04F5D325-2B18-4B43-843C-FC2B593D02EA}" type="pres">
      <dgm:prSet presAssocID="{61E7FCAF-A856-46F8-A4D7-B944B50467B2}" presName="horzTwo" presStyleCnt="0"/>
      <dgm:spPr/>
      <dgm:t>
        <a:bodyPr/>
        <a:lstStyle/>
        <a:p>
          <a:endParaRPr lang="en-US"/>
        </a:p>
      </dgm:t>
    </dgm:pt>
    <dgm:pt modelId="{25EC13B5-BC8A-4861-9B7E-304CFD2EDCBE}" type="pres">
      <dgm:prSet presAssocID="{496C2165-CC37-4AB0-846D-C1ADF5FD0EE9}" presName="vertThree" presStyleCnt="0"/>
      <dgm:spPr/>
      <dgm:t>
        <a:bodyPr/>
        <a:lstStyle/>
        <a:p>
          <a:endParaRPr lang="en-US"/>
        </a:p>
      </dgm:t>
    </dgm:pt>
    <dgm:pt modelId="{73EBF705-D0C1-4DC7-A326-8B082C089166}" type="pres">
      <dgm:prSet presAssocID="{496C2165-CC37-4AB0-846D-C1ADF5FD0EE9}" presName="txThre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F63A644-E550-4D8C-AA1D-6729701682A5}" type="pres">
      <dgm:prSet presAssocID="{496C2165-CC37-4AB0-846D-C1ADF5FD0EE9}" presName="parTransThree" presStyleCnt="0"/>
      <dgm:spPr/>
      <dgm:t>
        <a:bodyPr/>
        <a:lstStyle/>
        <a:p>
          <a:endParaRPr lang="en-US"/>
        </a:p>
      </dgm:t>
    </dgm:pt>
    <dgm:pt modelId="{5DDF2304-86E7-4D7F-A5E5-1E83B07E11AE}" type="pres">
      <dgm:prSet presAssocID="{496C2165-CC37-4AB0-846D-C1ADF5FD0EE9}" presName="horzThree" presStyleCnt="0"/>
      <dgm:spPr/>
      <dgm:t>
        <a:bodyPr/>
        <a:lstStyle/>
        <a:p>
          <a:endParaRPr lang="en-US"/>
        </a:p>
      </dgm:t>
    </dgm:pt>
    <dgm:pt modelId="{0518EBD2-DB68-4761-9C41-6EF4E98858CA}" type="pres">
      <dgm:prSet presAssocID="{799202DD-D930-4E2C-AF3B-5EBB64C276E2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03CE47-5E2F-458B-A0F7-67EE6C23FDB0}" type="pres">
      <dgm:prSet presAssocID="{799202DD-D930-4E2C-AF3B-5EBB64C276E2}" presName="txFour" presStyleLbl="node4" presStyleIdx="3" presStyleCnt="7" custScaleX="100763" custScaleY="1150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BA3D02-3A92-4C01-A601-0F7D4661B55A}" type="pres">
      <dgm:prSet presAssocID="{799202DD-D930-4E2C-AF3B-5EBB64C276E2}" presName="horzFour" presStyleCnt="0"/>
      <dgm:spPr/>
      <dgm:t>
        <a:bodyPr/>
        <a:lstStyle/>
        <a:p>
          <a:endParaRPr lang="en-US"/>
        </a:p>
      </dgm:t>
    </dgm:pt>
    <dgm:pt modelId="{84058A90-124F-4827-B93C-5A0B84F5873D}" type="pres">
      <dgm:prSet presAssocID="{F2220C78-E280-47E4-997A-8162A430930E}" presName="sibSpaceFour" presStyleCnt="0"/>
      <dgm:spPr/>
      <dgm:t>
        <a:bodyPr/>
        <a:lstStyle/>
        <a:p>
          <a:endParaRPr lang="en-US"/>
        </a:p>
      </dgm:t>
    </dgm:pt>
    <dgm:pt modelId="{6B9FCB9A-839B-4E30-98B1-FADEA0416BF4}" type="pres">
      <dgm:prSet presAssocID="{FE7D84FF-A0AA-4812-9B89-DCA971D74BBF}" presName="vertFour" presStyleCnt="0">
        <dgm:presLayoutVars>
          <dgm:chPref val="3"/>
        </dgm:presLayoutVars>
      </dgm:prSet>
      <dgm:spPr/>
    </dgm:pt>
    <dgm:pt modelId="{14B7006B-9D9F-46A5-A896-C3F02B516BC4}" type="pres">
      <dgm:prSet presAssocID="{FE7D84FF-A0AA-4812-9B89-DCA971D74BBF}" presName="txFour" presStyleLbl="node4" presStyleIdx="4" presStyleCnt="7" custScaleY="1150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60153A-426C-4C06-B92E-9A74631E88E5}" type="pres">
      <dgm:prSet presAssocID="{FE7D84FF-A0AA-4812-9B89-DCA971D74BBF}" presName="horzFour" presStyleCnt="0"/>
      <dgm:spPr/>
    </dgm:pt>
    <dgm:pt modelId="{77C69FE0-BF8F-4188-9CBA-CEBF6F8757E4}" type="pres">
      <dgm:prSet presAssocID="{66163987-E5A7-4AC2-AA10-C1E3B79205E8}" presName="sibSpaceFour" presStyleCnt="0"/>
      <dgm:spPr/>
    </dgm:pt>
    <dgm:pt modelId="{B952080F-0EA8-404B-90DE-5182CFC9E086}" type="pres">
      <dgm:prSet presAssocID="{1B9595DB-F3B3-40F7-8264-F273AE138817}" presName="vertFour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C37274-1D66-4075-A5BA-15EB6830FB16}" type="pres">
      <dgm:prSet presAssocID="{1B9595DB-F3B3-40F7-8264-F273AE138817}" presName="txFour" presStyleLbl="node4" presStyleIdx="5" presStyleCnt="7" custScaleX="100763" custScaleY="11506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472DBF3-DFEF-49CC-BEB3-E859DFA073FC}" type="pres">
      <dgm:prSet presAssocID="{1B9595DB-F3B3-40F7-8264-F273AE138817}" presName="horzFour" presStyleCnt="0"/>
      <dgm:spPr/>
      <dgm:t>
        <a:bodyPr/>
        <a:lstStyle/>
        <a:p>
          <a:endParaRPr lang="en-US"/>
        </a:p>
      </dgm:t>
    </dgm:pt>
    <dgm:pt modelId="{404FB292-7694-474C-829A-E5FDD1001DE4}" type="pres">
      <dgm:prSet presAssocID="{6A8C454E-9575-4AF2-BAF9-55FCEC53AE03}" presName="sibSpaceFour" presStyleCnt="0"/>
      <dgm:spPr/>
    </dgm:pt>
    <dgm:pt modelId="{FDCF9AD0-C9F1-4635-B374-1ACF4973416E}" type="pres">
      <dgm:prSet presAssocID="{B3566296-1395-4A9C-9AD8-3517EE884440}" presName="vertFour" presStyleCnt="0">
        <dgm:presLayoutVars>
          <dgm:chPref val="3"/>
        </dgm:presLayoutVars>
      </dgm:prSet>
      <dgm:spPr/>
    </dgm:pt>
    <dgm:pt modelId="{1A0C17DF-029C-4A68-91DB-B09A37A68011}" type="pres">
      <dgm:prSet presAssocID="{B3566296-1395-4A9C-9AD8-3517EE884440}" presName="txFour" presStyleLbl="node4" presStyleIdx="6" presStyleCnt="7" custScaleY="1150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2EE35E-46A9-44EF-9E03-A9FF2135D075}" type="pres">
      <dgm:prSet presAssocID="{B3566296-1395-4A9C-9AD8-3517EE884440}" presName="horzFour" presStyleCnt="0"/>
      <dgm:spPr/>
    </dgm:pt>
  </dgm:ptLst>
  <dgm:cxnLst>
    <dgm:cxn modelId="{A7559831-49A5-4D6F-8D5F-167F1D045D3F}" srcId="{496C2165-CC37-4AB0-846D-C1ADF5FD0EE9}" destId="{FE7D84FF-A0AA-4812-9B89-DCA971D74BBF}" srcOrd="1" destOrd="0" parTransId="{52F1F54D-A373-435F-BB8C-74D316F3969B}" sibTransId="{66163987-E5A7-4AC2-AA10-C1E3B79205E8}"/>
    <dgm:cxn modelId="{59D1B6EB-1B3B-4327-8269-1E17A4D08C59}" srcId="{496C2165-CC37-4AB0-846D-C1ADF5FD0EE9}" destId="{B3566296-1395-4A9C-9AD8-3517EE884440}" srcOrd="3" destOrd="0" parTransId="{5133148A-9950-48CB-8002-6E474D5131B7}" sibTransId="{F5264E71-C03A-4C20-A171-CF3A0BD156EE}"/>
    <dgm:cxn modelId="{D250BA9B-AD45-4DCB-8695-74DBC740E47B}" type="presOf" srcId="{6FD95079-7823-4E8F-8A31-765E958406C2}" destId="{C1B62E0A-A32F-4D92-9FDA-DB5953B393EE}" srcOrd="0" destOrd="0" presId="urn:microsoft.com/office/officeart/2005/8/layout/hierarchy4"/>
    <dgm:cxn modelId="{70E85F9B-65FC-4985-B69A-5E0C0850CC30}" type="presOf" srcId="{B3566296-1395-4A9C-9AD8-3517EE884440}" destId="{1A0C17DF-029C-4A68-91DB-B09A37A68011}" srcOrd="0" destOrd="0" presId="urn:microsoft.com/office/officeart/2005/8/layout/hierarchy4"/>
    <dgm:cxn modelId="{7FD338ED-021E-4A1E-86A4-194AFF7F6730}" srcId="{23CD88AD-B115-49E8-A815-0636D7A8D4B6}" destId="{6FD95079-7823-4E8F-8A31-765E958406C2}" srcOrd="2" destOrd="0" parTransId="{29BB7154-E726-4BFC-98FA-9BD3A5D70574}" sibTransId="{A4C53377-4389-4C89-8722-AD92C734F7F5}"/>
    <dgm:cxn modelId="{6A9EEE3A-E79E-4BC4-8C7E-11B9467DB2C3}" type="presOf" srcId="{25696FBE-2639-4C58-AE98-4EDDC2FD4DEB}" destId="{B31FBDC8-B340-407D-A22F-A27C64B2D311}" srcOrd="0" destOrd="0" presId="urn:microsoft.com/office/officeart/2005/8/layout/hierarchy4"/>
    <dgm:cxn modelId="{0025A034-D6E9-4B13-9071-89646A1E2673}" srcId="{23CD88AD-B115-49E8-A815-0636D7A8D4B6}" destId="{25696FBE-2639-4C58-AE98-4EDDC2FD4DEB}" srcOrd="1" destOrd="0" parTransId="{6AC33763-CA3F-4FE9-A4E9-2C066E5FE7E5}" sibTransId="{DDC22AF1-D202-434B-B839-D3DA9EB98E62}"/>
    <dgm:cxn modelId="{BD7099F7-5C30-44AC-9CB0-2C269C613E96}" type="presOf" srcId="{799202DD-D930-4E2C-AF3B-5EBB64C276E2}" destId="{C703CE47-5E2F-458B-A0F7-67EE6C23FDB0}" srcOrd="0" destOrd="0" presId="urn:microsoft.com/office/officeart/2005/8/layout/hierarchy4"/>
    <dgm:cxn modelId="{3EBAD8B8-884E-4FDC-944B-F55FE1543ADA}" type="presOf" srcId="{F6F57042-718B-4981-B989-3D5E99E0B7D4}" destId="{9DCF7D4D-3301-4E1C-9B42-94687C956CA6}" srcOrd="0" destOrd="0" presId="urn:microsoft.com/office/officeart/2005/8/layout/hierarchy4"/>
    <dgm:cxn modelId="{43C92FB9-99CC-4E58-871F-9B7C89A38DC6}" type="presOf" srcId="{FE7D84FF-A0AA-4812-9B89-DCA971D74BBF}" destId="{14B7006B-9D9F-46A5-A896-C3F02B516BC4}" srcOrd="0" destOrd="0" presId="urn:microsoft.com/office/officeart/2005/8/layout/hierarchy4"/>
    <dgm:cxn modelId="{5FB7BBE8-CDC9-44D6-BF35-2A2925AE42CF}" type="presOf" srcId="{496C2165-CC37-4AB0-846D-C1ADF5FD0EE9}" destId="{73EBF705-D0C1-4DC7-A326-8B082C089166}" srcOrd="0" destOrd="0" presId="urn:microsoft.com/office/officeart/2005/8/layout/hierarchy4"/>
    <dgm:cxn modelId="{A7B0564E-7B45-4628-9AC1-5831415DF36D}" type="presOf" srcId="{61E7FCAF-A856-46F8-A4D7-B944B50467B2}" destId="{29C2A974-83BF-477E-8077-8970FF1AF4C4}" srcOrd="0" destOrd="0" presId="urn:microsoft.com/office/officeart/2005/8/layout/hierarchy4"/>
    <dgm:cxn modelId="{9A88FCCB-6E67-4E6A-BC18-C897C891F75F}" type="presOf" srcId="{23CD88AD-B115-49E8-A815-0636D7A8D4B6}" destId="{F635CFCB-5DE0-48C9-9DA5-4984C654D629}" srcOrd="0" destOrd="0" presId="urn:microsoft.com/office/officeart/2005/8/layout/hierarchy4"/>
    <dgm:cxn modelId="{3E1C3D8B-9468-4894-A2F1-AA57339B2A79}" type="presOf" srcId="{6702E4ED-BC44-4AAE-A35A-6D596F80B421}" destId="{06CF02E1-7FBC-47D6-945A-0702D4A8EED0}" srcOrd="0" destOrd="0" presId="urn:microsoft.com/office/officeart/2005/8/layout/hierarchy4"/>
    <dgm:cxn modelId="{EA057722-2FD1-4161-A088-4A14B1D04923}" srcId="{496C2165-CC37-4AB0-846D-C1ADF5FD0EE9}" destId="{799202DD-D930-4E2C-AF3B-5EBB64C276E2}" srcOrd="0" destOrd="0" parTransId="{208B51DA-8CA1-4747-B720-0A4612554DF6}" sibTransId="{F2220C78-E280-47E4-997A-8162A430930E}"/>
    <dgm:cxn modelId="{AB8CE0AB-2B2E-458E-BA36-AF708441E0FC}" type="presOf" srcId="{45A06222-7CD5-4CC9-A288-07362ADC57F1}" destId="{7983BEA7-B3C8-4D93-BD34-E059A709E323}" srcOrd="0" destOrd="0" presId="urn:microsoft.com/office/officeart/2005/8/layout/hierarchy4"/>
    <dgm:cxn modelId="{D8DD94C5-4987-4D67-AD35-0062F219EC4E}" srcId="{7A85E44A-E529-43C7-8057-5A36E301A9F5}" destId="{61E7FCAF-A856-46F8-A4D7-B944B50467B2}" srcOrd="1" destOrd="0" parTransId="{9A5DFAEF-03E3-4FF0-BDB9-F27628F21239}" sibTransId="{97BF9BA6-9096-46D6-9BA9-7959441002B8}"/>
    <dgm:cxn modelId="{54DAD335-9A86-4A6E-972D-A2B3A58BE96A}" srcId="{6702E4ED-BC44-4AAE-A35A-6D596F80B421}" destId="{23CD88AD-B115-49E8-A815-0636D7A8D4B6}" srcOrd="0" destOrd="0" parTransId="{845A9820-C0E8-4055-9390-6CF0D55E1293}" sibTransId="{E5E1A7F1-2067-4ACA-83DE-3ACED6A3AF97}"/>
    <dgm:cxn modelId="{CD296885-77B3-4E47-AE8F-7AA081EE0CE7}" srcId="{23CD88AD-B115-49E8-A815-0636D7A8D4B6}" destId="{F6F57042-718B-4981-B989-3D5E99E0B7D4}" srcOrd="0" destOrd="0" parTransId="{B6001837-85FB-449F-818B-ECA8E5FB8197}" sibTransId="{786F8148-F31E-4473-9F07-DE39C5512357}"/>
    <dgm:cxn modelId="{DECEFFBD-8413-429F-83B1-39FC8BD5972E}" srcId="{496C2165-CC37-4AB0-846D-C1ADF5FD0EE9}" destId="{1B9595DB-F3B3-40F7-8264-F273AE138817}" srcOrd="2" destOrd="0" parTransId="{C30348A5-B118-4983-B337-2E4A19FBF863}" sibTransId="{6A8C454E-9575-4AF2-BAF9-55FCEC53AE03}"/>
    <dgm:cxn modelId="{7C0AAA0E-BAB5-49DF-B667-9E7013DBC3AD}" type="presOf" srcId="{7A85E44A-E529-43C7-8057-5A36E301A9F5}" destId="{427CE1DF-2CB0-4BD8-9F26-F6CF4DB9D982}" srcOrd="0" destOrd="0" presId="urn:microsoft.com/office/officeart/2005/8/layout/hierarchy4"/>
    <dgm:cxn modelId="{A2625CCC-A3E7-49E5-B414-CAC207F9ACA0}" srcId="{7A85E44A-E529-43C7-8057-5A36E301A9F5}" destId="{6702E4ED-BC44-4AAE-A35A-6D596F80B421}" srcOrd="0" destOrd="0" parTransId="{6AF5BB5D-13B1-4596-8B91-0E73F3AD44E1}" sibTransId="{91D98B43-C149-4F7B-95AC-DBECFEA56F35}"/>
    <dgm:cxn modelId="{31A89465-B5E1-422C-81ED-6C8D58C32ABD}" type="presOf" srcId="{1B9595DB-F3B3-40F7-8264-F273AE138817}" destId="{A0C37274-1D66-4075-A5BA-15EB6830FB16}" srcOrd="0" destOrd="0" presId="urn:microsoft.com/office/officeart/2005/8/layout/hierarchy4"/>
    <dgm:cxn modelId="{CDD8DDEF-D081-4E79-A4ED-8BEE1A5B84C1}" srcId="{45A06222-7CD5-4CC9-A288-07362ADC57F1}" destId="{7A85E44A-E529-43C7-8057-5A36E301A9F5}" srcOrd="0" destOrd="0" parTransId="{4D3F8B7F-DBAA-45CF-B10D-DA7792F86C95}" sibTransId="{C0B1EE75-40F1-4622-896D-B1C9D0B8BC78}"/>
    <dgm:cxn modelId="{55EE6961-5368-45E8-A944-8896E0E2A4AE}" srcId="{61E7FCAF-A856-46F8-A4D7-B944B50467B2}" destId="{496C2165-CC37-4AB0-846D-C1ADF5FD0EE9}" srcOrd="0" destOrd="0" parTransId="{0975C700-CBEE-4BE1-8A18-A8D8BB36294F}" sibTransId="{1A698410-B80D-45FE-9381-5CD9B2B47BAB}"/>
    <dgm:cxn modelId="{9B458590-DCF1-43C8-853C-5A47C40E1D97}" type="presParOf" srcId="{7983BEA7-B3C8-4D93-BD34-E059A709E323}" destId="{E08CCB3C-C983-4BAF-BB6B-60379307B72C}" srcOrd="0" destOrd="0" presId="urn:microsoft.com/office/officeart/2005/8/layout/hierarchy4"/>
    <dgm:cxn modelId="{37F8E629-5BED-4400-A4A8-7DACC6833A66}" type="presParOf" srcId="{E08CCB3C-C983-4BAF-BB6B-60379307B72C}" destId="{427CE1DF-2CB0-4BD8-9F26-F6CF4DB9D982}" srcOrd="0" destOrd="0" presId="urn:microsoft.com/office/officeart/2005/8/layout/hierarchy4"/>
    <dgm:cxn modelId="{3344827B-550F-477B-9464-355D3CF24EC5}" type="presParOf" srcId="{E08CCB3C-C983-4BAF-BB6B-60379307B72C}" destId="{AA053AE7-314F-499D-99AF-8DEBF0CDB7BA}" srcOrd="1" destOrd="0" presId="urn:microsoft.com/office/officeart/2005/8/layout/hierarchy4"/>
    <dgm:cxn modelId="{67155E50-AF67-408D-BEE4-A94D8880D24A}" type="presParOf" srcId="{E08CCB3C-C983-4BAF-BB6B-60379307B72C}" destId="{A8DEFA4D-9DD6-4078-8C6E-69F1AF93292F}" srcOrd="2" destOrd="0" presId="urn:microsoft.com/office/officeart/2005/8/layout/hierarchy4"/>
    <dgm:cxn modelId="{3FCA59B7-70D3-46A2-890E-7DB0DF0CC28F}" type="presParOf" srcId="{A8DEFA4D-9DD6-4078-8C6E-69F1AF93292F}" destId="{B5C153C9-328C-41D0-9907-158F809B5A98}" srcOrd="0" destOrd="0" presId="urn:microsoft.com/office/officeart/2005/8/layout/hierarchy4"/>
    <dgm:cxn modelId="{9E5D8BE7-9EBA-497F-A679-C4D743DBDBAB}" type="presParOf" srcId="{B5C153C9-328C-41D0-9907-158F809B5A98}" destId="{06CF02E1-7FBC-47D6-945A-0702D4A8EED0}" srcOrd="0" destOrd="0" presId="urn:microsoft.com/office/officeart/2005/8/layout/hierarchy4"/>
    <dgm:cxn modelId="{B58E6724-7CFE-49DE-BD1D-20F674F511F1}" type="presParOf" srcId="{B5C153C9-328C-41D0-9907-158F809B5A98}" destId="{44DA4369-38C6-4451-98FD-C0FBC03F37F2}" srcOrd="1" destOrd="0" presId="urn:microsoft.com/office/officeart/2005/8/layout/hierarchy4"/>
    <dgm:cxn modelId="{EDFB35BE-8432-4FFA-98C0-73B98D5E12C2}" type="presParOf" srcId="{B5C153C9-328C-41D0-9907-158F809B5A98}" destId="{852C7AB1-1604-4082-9878-0AC6F5510DA1}" srcOrd="2" destOrd="0" presId="urn:microsoft.com/office/officeart/2005/8/layout/hierarchy4"/>
    <dgm:cxn modelId="{033ADB70-C156-4D17-9C87-7D2A4D4A58EA}" type="presParOf" srcId="{852C7AB1-1604-4082-9878-0AC6F5510DA1}" destId="{79752379-1640-4F28-9C9C-6F9F6125A6EE}" srcOrd="0" destOrd="0" presId="urn:microsoft.com/office/officeart/2005/8/layout/hierarchy4"/>
    <dgm:cxn modelId="{A72F807E-CA94-4FF9-B2DC-A49250FA6ECE}" type="presParOf" srcId="{79752379-1640-4F28-9C9C-6F9F6125A6EE}" destId="{F635CFCB-5DE0-48C9-9DA5-4984C654D629}" srcOrd="0" destOrd="0" presId="urn:microsoft.com/office/officeart/2005/8/layout/hierarchy4"/>
    <dgm:cxn modelId="{09258EB4-645D-4CF8-9B37-24C7A3C7815E}" type="presParOf" srcId="{79752379-1640-4F28-9C9C-6F9F6125A6EE}" destId="{EEF432A3-89FD-44AA-850F-AE8C0ED903B3}" srcOrd="1" destOrd="0" presId="urn:microsoft.com/office/officeart/2005/8/layout/hierarchy4"/>
    <dgm:cxn modelId="{9580AA4C-ABFC-42BA-9244-BFD39A220A13}" type="presParOf" srcId="{79752379-1640-4F28-9C9C-6F9F6125A6EE}" destId="{F288952D-4151-4B26-BAF4-7A98FA4B336B}" srcOrd="2" destOrd="0" presId="urn:microsoft.com/office/officeart/2005/8/layout/hierarchy4"/>
    <dgm:cxn modelId="{94BE3A79-93F3-47CB-9249-1FC69D5D9339}" type="presParOf" srcId="{F288952D-4151-4B26-BAF4-7A98FA4B336B}" destId="{7BF63895-977B-404C-B630-5A25F618E829}" srcOrd="0" destOrd="0" presId="urn:microsoft.com/office/officeart/2005/8/layout/hierarchy4"/>
    <dgm:cxn modelId="{E8F4DBE0-3F8C-4664-8DBB-ADD84934072D}" type="presParOf" srcId="{7BF63895-977B-404C-B630-5A25F618E829}" destId="{9DCF7D4D-3301-4E1C-9B42-94687C956CA6}" srcOrd="0" destOrd="0" presId="urn:microsoft.com/office/officeart/2005/8/layout/hierarchy4"/>
    <dgm:cxn modelId="{81140EED-89A8-48C6-93EB-C3AB1B82AF1B}" type="presParOf" srcId="{7BF63895-977B-404C-B630-5A25F618E829}" destId="{3E0B244C-3C9A-4D50-8809-84CE4FC472CD}" srcOrd="1" destOrd="0" presId="urn:microsoft.com/office/officeart/2005/8/layout/hierarchy4"/>
    <dgm:cxn modelId="{D5184FB6-ABD5-477E-A1AD-891E11A06B6C}" type="presParOf" srcId="{F288952D-4151-4B26-BAF4-7A98FA4B336B}" destId="{48F73378-CF99-4738-A722-0C1C479F21F7}" srcOrd="1" destOrd="0" presId="urn:microsoft.com/office/officeart/2005/8/layout/hierarchy4"/>
    <dgm:cxn modelId="{79303E1F-4CD7-4E9A-9868-2EB3E77E9C5C}" type="presParOf" srcId="{F288952D-4151-4B26-BAF4-7A98FA4B336B}" destId="{50FB1D0C-4B7A-4D8E-8DEE-652AACFAFFE4}" srcOrd="2" destOrd="0" presId="urn:microsoft.com/office/officeart/2005/8/layout/hierarchy4"/>
    <dgm:cxn modelId="{FC4A9BB9-8219-476E-9D31-1174EF079932}" type="presParOf" srcId="{50FB1D0C-4B7A-4D8E-8DEE-652AACFAFFE4}" destId="{B31FBDC8-B340-407D-A22F-A27C64B2D311}" srcOrd="0" destOrd="0" presId="urn:microsoft.com/office/officeart/2005/8/layout/hierarchy4"/>
    <dgm:cxn modelId="{25A59B9B-1AAC-44A6-90C8-BBA6635E3144}" type="presParOf" srcId="{50FB1D0C-4B7A-4D8E-8DEE-652AACFAFFE4}" destId="{B3244006-EBB0-4453-8EB1-5ED9FC5680E4}" srcOrd="1" destOrd="0" presId="urn:microsoft.com/office/officeart/2005/8/layout/hierarchy4"/>
    <dgm:cxn modelId="{96008983-0E9A-4AEC-A32A-D85CE9781648}" type="presParOf" srcId="{F288952D-4151-4B26-BAF4-7A98FA4B336B}" destId="{9B26288D-FF8D-44B5-9F51-B569BAE44756}" srcOrd="3" destOrd="0" presId="urn:microsoft.com/office/officeart/2005/8/layout/hierarchy4"/>
    <dgm:cxn modelId="{AD1F23C6-DFF1-4559-86A7-59049A1232FA}" type="presParOf" srcId="{F288952D-4151-4B26-BAF4-7A98FA4B336B}" destId="{315365AC-9BC1-4D50-8374-A7A15BDBB970}" srcOrd="4" destOrd="0" presId="urn:microsoft.com/office/officeart/2005/8/layout/hierarchy4"/>
    <dgm:cxn modelId="{B7FA49A0-3774-4698-A2EB-7C0AC66B3419}" type="presParOf" srcId="{315365AC-9BC1-4D50-8374-A7A15BDBB970}" destId="{C1B62E0A-A32F-4D92-9FDA-DB5953B393EE}" srcOrd="0" destOrd="0" presId="urn:microsoft.com/office/officeart/2005/8/layout/hierarchy4"/>
    <dgm:cxn modelId="{9D8F912B-1911-454C-802D-7FD1F673AD35}" type="presParOf" srcId="{315365AC-9BC1-4D50-8374-A7A15BDBB970}" destId="{ACA8EEF3-DD71-439E-9BE4-60B03541755B}" srcOrd="1" destOrd="0" presId="urn:microsoft.com/office/officeart/2005/8/layout/hierarchy4"/>
    <dgm:cxn modelId="{80B3DCCF-6621-4135-AFBA-FB84EE60CA3B}" type="presParOf" srcId="{A8DEFA4D-9DD6-4078-8C6E-69F1AF93292F}" destId="{FF38732E-B030-49EC-ABB8-827DD5F9A36D}" srcOrd="1" destOrd="0" presId="urn:microsoft.com/office/officeart/2005/8/layout/hierarchy4"/>
    <dgm:cxn modelId="{81231C08-9A46-40E7-A01F-3BB57A2BFFC3}" type="presParOf" srcId="{A8DEFA4D-9DD6-4078-8C6E-69F1AF93292F}" destId="{610353B2-9D61-421B-9D94-6DD52EA39947}" srcOrd="2" destOrd="0" presId="urn:microsoft.com/office/officeart/2005/8/layout/hierarchy4"/>
    <dgm:cxn modelId="{BCF55195-0DE9-47C2-B353-7B796C944F65}" type="presParOf" srcId="{610353B2-9D61-421B-9D94-6DD52EA39947}" destId="{29C2A974-83BF-477E-8077-8970FF1AF4C4}" srcOrd="0" destOrd="0" presId="urn:microsoft.com/office/officeart/2005/8/layout/hierarchy4"/>
    <dgm:cxn modelId="{D1BA52C2-1B94-497C-9D01-529392220042}" type="presParOf" srcId="{610353B2-9D61-421B-9D94-6DD52EA39947}" destId="{C4297C8B-506A-4B30-A3FD-1A293C8980D3}" srcOrd="1" destOrd="0" presId="urn:microsoft.com/office/officeart/2005/8/layout/hierarchy4"/>
    <dgm:cxn modelId="{8BDC11BD-255C-4EBA-A2A1-A59F435AADA5}" type="presParOf" srcId="{610353B2-9D61-421B-9D94-6DD52EA39947}" destId="{04F5D325-2B18-4B43-843C-FC2B593D02EA}" srcOrd="2" destOrd="0" presId="urn:microsoft.com/office/officeart/2005/8/layout/hierarchy4"/>
    <dgm:cxn modelId="{E4D604CB-B99B-44B6-AD3C-6FE106E6733A}" type="presParOf" srcId="{04F5D325-2B18-4B43-843C-FC2B593D02EA}" destId="{25EC13B5-BC8A-4861-9B7E-304CFD2EDCBE}" srcOrd="0" destOrd="0" presId="urn:microsoft.com/office/officeart/2005/8/layout/hierarchy4"/>
    <dgm:cxn modelId="{8188A235-D0A8-4262-A4CA-4E05105764C8}" type="presParOf" srcId="{25EC13B5-BC8A-4861-9B7E-304CFD2EDCBE}" destId="{73EBF705-D0C1-4DC7-A326-8B082C089166}" srcOrd="0" destOrd="0" presId="urn:microsoft.com/office/officeart/2005/8/layout/hierarchy4"/>
    <dgm:cxn modelId="{CAB7BB32-7786-40EA-909E-63CCAF811D4E}" type="presParOf" srcId="{25EC13B5-BC8A-4861-9B7E-304CFD2EDCBE}" destId="{AF63A644-E550-4D8C-AA1D-6729701682A5}" srcOrd="1" destOrd="0" presId="urn:microsoft.com/office/officeart/2005/8/layout/hierarchy4"/>
    <dgm:cxn modelId="{1F77BB24-1043-4F34-8260-D803E34FDDB6}" type="presParOf" srcId="{25EC13B5-BC8A-4861-9B7E-304CFD2EDCBE}" destId="{5DDF2304-86E7-4D7F-A5E5-1E83B07E11AE}" srcOrd="2" destOrd="0" presId="urn:microsoft.com/office/officeart/2005/8/layout/hierarchy4"/>
    <dgm:cxn modelId="{1920310A-BD91-47B0-85AA-CD0C4A880B70}" type="presParOf" srcId="{5DDF2304-86E7-4D7F-A5E5-1E83B07E11AE}" destId="{0518EBD2-DB68-4761-9C41-6EF4E98858CA}" srcOrd="0" destOrd="0" presId="urn:microsoft.com/office/officeart/2005/8/layout/hierarchy4"/>
    <dgm:cxn modelId="{5349CED7-D492-4369-8488-61B790C9B53D}" type="presParOf" srcId="{0518EBD2-DB68-4761-9C41-6EF4E98858CA}" destId="{C703CE47-5E2F-458B-A0F7-67EE6C23FDB0}" srcOrd="0" destOrd="0" presId="urn:microsoft.com/office/officeart/2005/8/layout/hierarchy4"/>
    <dgm:cxn modelId="{1BAD477A-627B-408D-85AC-F47E5C9D4E52}" type="presParOf" srcId="{0518EBD2-DB68-4761-9C41-6EF4E98858CA}" destId="{41BA3D02-3A92-4C01-A601-0F7D4661B55A}" srcOrd="1" destOrd="0" presId="urn:microsoft.com/office/officeart/2005/8/layout/hierarchy4"/>
    <dgm:cxn modelId="{DDC189C5-B174-4449-AECD-BF8177D1C7DC}" type="presParOf" srcId="{5DDF2304-86E7-4D7F-A5E5-1E83B07E11AE}" destId="{84058A90-124F-4827-B93C-5A0B84F5873D}" srcOrd="1" destOrd="0" presId="urn:microsoft.com/office/officeart/2005/8/layout/hierarchy4"/>
    <dgm:cxn modelId="{4C17FBD3-CE0E-4EE4-8448-04E8BFBB0D66}" type="presParOf" srcId="{5DDF2304-86E7-4D7F-A5E5-1E83B07E11AE}" destId="{6B9FCB9A-839B-4E30-98B1-FADEA0416BF4}" srcOrd="2" destOrd="0" presId="urn:microsoft.com/office/officeart/2005/8/layout/hierarchy4"/>
    <dgm:cxn modelId="{887D0888-E32F-4700-83E0-CDD75ECBA268}" type="presParOf" srcId="{6B9FCB9A-839B-4E30-98B1-FADEA0416BF4}" destId="{14B7006B-9D9F-46A5-A896-C3F02B516BC4}" srcOrd="0" destOrd="0" presId="urn:microsoft.com/office/officeart/2005/8/layout/hierarchy4"/>
    <dgm:cxn modelId="{DA6AF333-86AB-405B-8FFA-89679D9827B9}" type="presParOf" srcId="{6B9FCB9A-839B-4E30-98B1-FADEA0416BF4}" destId="{D260153A-426C-4C06-B92E-9A74631E88E5}" srcOrd="1" destOrd="0" presId="urn:microsoft.com/office/officeart/2005/8/layout/hierarchy4"/>
    <dgm:cxn modelId="{266E0053-6840-4F82-9AA4-248395C925A3}" type="presParOf" srcId="{5DDF2304-86E7-4D7F-A5E5-1E83B07E11AE}" destId="{77C69FE0-BF8F-4188-9CBA-CEBF6F8757E4}" srcOrd="3" destOrd="0" presId="urn:microsoft.com/office/officeart/2005/8/layout/hierarchy4"/>
    <dgm:cxn modelId="{EA2FCB81-50C8-40B0-BBD5-B103BC99C18E}" type="presParOf" srcId="{5DDF2304-86E7-4D7F-A5E5-1E83B07E11AE}" destId="{B952080F-0EA8-404B-90DE-5182CFC9E086}" srcOrd="4" destOrd="0" presId="urn:microsoft.com/office/officeart/2005/8/layout/hierarchy4"/>
    <dgm:cxn modelId="{B4241F21-D899-4BE1-ACCA-201E4B0C138A}" type="presParOf" srcId="{B952080F-0EA8-404B-90DE-5182CFC9E086}" destId="{A0C37274-1D66-4075-A5BA-15EB6830FB16}" srcOrd="0" destOrd="0" presId="urn:microsoft.com/office/officeart/2005/8/layout/hierarchy4"/>
    <dgm:cxn modelId="{2EFE017A-4881-434D-A9D1-0824180E55CC}" type="presParOf" srcId="{B952080F-0EA8-404B-90DE-5182CFC9E086}" destId="{8472DBF3-DFEF-49CC-BEB3-E859DFA073FC}" srcOrd="1" destOrd="0" presId="urn:microsoft.com/office/officeart/2005/8/layout/hierarchy4"/>
    <dgm:cxn modelId="{1F5ED0A7-4CD8-47FF-9C1A-868B82CBF1DB}" type="presParOf" srcId="{5DDF2304-86E7-4D7F-A5E5-1E83B07E11AE}" destId="{404FB292-7694-474C-829A-E5FDD1001DE4}" srcOrd="5" destOrd="0" presId="urn:microsoft.com/office/officeart/2005/8/layout/hierarchy4"/>
    <dgm:cxn modelId="{10407127-7B8B-42FF-81AE-FCC8E4ACCAAA}" type="presParOf" srcId="{5DDF2304-86E7-4D7F-A5E5-1E83B07E11AE}" destId="{FDCF9AD0-C9F1-4635-B374-1ACF4973416E}" srcOrd="6" destOrd="0" presId="urn:microsoft.com/office/officeart/2005/8/layout/hierarchy4"/>
    <dgm:cxn modelId="{8AA9E86A-B639-4F9A-BC16-68F85EBD347F}" type="presParOf" srcId="{FDCF9AD0-C9F1-4635-B374-1ACF4973416E}" destId="{1A0C17DF-029C-4A68-91DB-B09A37A68011}" srcOrd="0" destOrd="0" presId="urn:microsoft.com/office/officeart/2005/8/layout/hierarchy4"/>
    <dgm:cxn modelId="{3410B2C1-B1D0-4271-9875-0C057704242E}" type="presParOf" srcId="{FDCF9AD0-C9F1-4635-B374-1ACF4973416E}" destId="{2A2EE35E-46A9-44EF-9E03-A9FF2135D075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27CE1DF-2CB0-4BD8-9F26-F6CF4DB9D982}">
      <dsp:nvSpPr>
        <dsp:cNvPr id="0" name=""/>
        <dsp:cNvSpPr/>
      </dsp:nvSpPr>
      <dsp:spPr>
        <a:xfrm>
          <a:off x="2556" y="1253"/>
          <a:ext cx="6852887" cy="985381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300" kern="1200" dirty="0" smtClean="0"/>
            <a:t>Shared Services</a:t>
          </a:r>
          <a:endParaRPr lang="en-US" sz="4300" kern="1200" dirty="0"/>
        </a:p>
      </dsp:txBody>
      <dsp:txXfrm>
        <a:off x="2556" y="1253"/>
        <a:ext cx="6852887" cy="985381"/>
      </dsp:txXfrm>
    </dsp:sp>
    <dsp:sp modelId="{06CF02E1-7FBC-47D6-945A-0702D4A8EED0}">
      <dsp:nvSpPr>
        <dsp:cNvPr id="0" name=""/>
        <dsp:cNvSpPr/>
      </dsp:nvSpPr>
      <dsp:spPr>
        <a:xfrm>
          <a:off x="9245" y="1073551"/>
          <a:ext cx="2896705" cy="985381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Information Technology</a:t>
          </a:r>
          <a:endParaRPr lang="en-US" sz="2600" kern="1200" dirty="0"/>
        </a:p>
      </dsp:txBody>
      <dsp:txXfrm>
        <a:off x="9245" y="1073551"/>
        <a:ext cx="2896705" cy="985381"/>
      </dsp:txXfrm>
    </dsp:sp>
    <dsp:sp modelId="{F635CFCB-5DE0-48C9-9DA5-4984C654D629}">
      <dsp:nvSpPr>
        <dsp:cNvPr id="0" name=""/>
        <dsp:cNvSpPr/>
      </dsp:nvSpPr>
      <dsp:spPr>
        <a:xfrm>
          <a:off x="20522" y="2145850"/>
          <a:ext cx="2874152" cy="985381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AVC / CIO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(UNT System IT Services)</a:t>
          </a:r>
          <a:endParaRPr lang="en-US" sz="1800" kern="1200" dirty="0"/>
        </a:p>
      </dsp:txBody>
      <dsp:txXfrm>
        <a:off x="20522" y="2145850"/>
        <a:ext cx="2874152" cy="985381"/>
      </dsp:txXfrm>
    </dsp:sp>
    <dsp:sp modelId="{9DCF7D4D-3301-4E1C-9B42-94687C956CA6}">
      <dsp:nvSpPr>
        <dsp:cNvPr id="0" name=""/>
        <dsp:cNvSpPr/>
      </dsp:nvSpPr>
      <dsp:spPr>
        <a:xfrm>
          <a:off x="43095" y="3218148"/>
          <a:ext cx="932586" cy="1133858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Enterprise Systems</a:t>
          </a:r>
          <a:endParaRPr lang="en-US" sz="1800" kern="1200" dirty="0"/>
        </a:p>
      </dsp:txBody>
      <dsp:txXfrm>
        <a:off x="43095" y="3218148"/>
        <a:ext cx="932586" cy="1133858"/>
      </dsp:txXfrm>
    </dsp:sp>
    <dsp:sp modelId="{B31FBDC8-B340-407D-A22F-A27C64B2D311}">
      <dsp:nvSpPr>
        <dsp:cNvPr id="0" name=""/>
        <dsp:cNvSpPr/>
      </dsp:nvSpPr>
      <dsp:spPr>
        <a:xfrm>
          <a:off x="994835" y="3218148"/>
          <a:ext cx="925525" cy="1134557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IT Strategy and Governance</a:t>
          </a:r>
          <a:endParaRPr lang="en-US" sz="1600" kern="1200" dirty="0"/>
        </a:p>
      </dsp:txBody>
      <dsp:txXfrm>
        <a:off x="994835" y="3218148"/>
        <a:ext cx="925525" cy="1134557"/>
      </dsp:txXfrm>
    </dsp:sp>
    <dsp:sp modelId="{C1B62E0A-A32F-4D92-9FDA-DB5953B393EE}">
      <dsp:nvSpPr>
        <dsp:cNvPr id="0" name=""/>
        <dsp:cNvSpPr/>
      </dsp:nvSpPr>
      <dsp:spPr>
        <a:xfrm>
          <a:off x="1939513" y="3218148"/>
          <a:ext cx="932586" cy="1133858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Campus</a:t>
          </a:r>
          <a:r>
            <a:rPr lang="en-US" sz="1400" kern="1200" dirty="0" smtClean="0"/>
            <a:t> IT </a:t>
          </a:r>
          <a:r>
            <a:rPr lang="en-US" sz="1600" kern="1200" dirty="0" smtClean="0"/>
            <a:t>Services</a:t>
          </a:r>
          <a:endParaRPr lang="en-US" sz="1600" kern="1200" dirty="0"/>
        </a:p>
      </dsp:txBody>
      <dsp:txXfrm>
        <a:off x="1939513" y="3218148"/>
        <a:ext cx="932586" cy="1133858"/>
      </dsp:txXfrm>
    </dsp:sp>
    <dsp:sp modelId="{29C2A974-83BF-477E-8077-8970FF1AF4C4}">
      <dsp:nvSpPr>
        <dsp:cNvPr id="0" name=""/>
        <dsp:cNvSpPr/>
      </dsp:nvSpPr>
      <dsp:spPr>
        <a:xfrm>
          <a:off x="2984842" y="1073551"/>
          <a:ext cx="3863911" cy="985381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Business Services</a:t>
          </a:r>
          <a:endParaRPr lang="en-US" sz="2600" kern="1200" dirty="0"/>
        </a:p>
      </dsp:txBody>
      <dsp:txXfrm>
        <a:off x="2984842" y="1073551"/>
        <a:ext cx="3863911" cy="985381"/>
      </dsp:txXfrm>
    </dsp:sp>
    <dsp:sp modelId="{73EBF705-D0C1-4DC7-A326-8B082C089166}">
      <dsp:nvSpPr>
        <dsp:cNvPr id="0" name=""/>
        <dsp:cNvSpPr/>
      </dsp:nvSpPr>
      <dsp:spPr>
        <a:xfrm>
          <a:off x="2999884" y="2145850"/>
          <a:ext cx="3833828" cy="985381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AVC for Business Services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(UNT System Business Service Center)</a:t>
          </a:r>
          <a:endParaRPr lang="en-US" sz="1800" kern="1200" dirty="0"/>
        </a:p>
      </dsp:txBody>
      <dsp:txXfrm>
        <a:off x="2999884" y="2145850"/>
        <a:ext cx="3833828" cy="985381"/>
      </dsp:txXfrm>
    </dsp:sp>
    <dsp:sp modelId="{C703CE47-5E2F-458B-A0F7-67EE6C23FDB0}">
      <dsp:nvSpPr>
        <dsp:cNvPr id="0" name=""/>
        <dsp:cNvSpPr/>
      </dsp:nvSpPr>
      <dsp:spPr>
        <a:xfrm>
          <a:off x="3029956" y="3218148"/>
          <a:ext cx="932586" cy="1133858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Purchasing</a:t>
          </a:r>
          <a:endParaRPr lang="en-US" sz="1400" kern="1200" dirty="0"/>
        </a:p>
      </dsp:txBody>
      <dsp:txXfrm>
        <a:off x="3029956" y="3218148"/>
        <a:ext cx="932586" cy="1133858"/>
      </dsp:txXfrm>
    </dsp:sp>
    <dsp:sp modelId="{14B7006B-9D9F-46A5-A896-C3F02B516BC4}">
      <dsp:nvSpPr>
        <dsp:cNvPr id="0" name=""/>
        <dsp:cNvSpPr/>
      </dsp:nvSpPr>
      <dsp:spPr>
        <a:xfrm>
          <a:off x="3981696" y="3218148"/>
          <a:ext cx="925525" cy="1133848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Payments</a:t>
          </a:r>
          <a:endParaRPr lang="en-US" sz="1400" kern="1200" dirty="0"/>
        </a:p>
      </dsp:txBody>
      <dsp:txXfrm>
        <a:off x="3981696" y="3218148"/>
        <a:ext cx="925525" cy="1133848"/>
      </dsp:txXfrm>
    </dsp:sp>
    <dsp:sp modelId="{A0C37274-1D66-4075-A5BA-15EB6830FB16}">
      <dsp:nvSpPr>
        <dsp:cNvPr id="0" name=""/>
        <dsp:cNvSpPr/>
      </dsp:nvSpPr>
      <dsp:spPr>
        <a:xfrm>
          <a:off x="4926375" y="3218148"/>
          <a:ext cx="932586" cy="1133858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Human Resources</a:t>
          </a:r>
          <a:endParaRPr lang="en-US" sz="1400" kern="1200" dirty="0"/>
        </a:p>
      </dsp:txBody>
      <dsp:txXfrm>
        <a:off x="4926375" y="3218148"/>
        <a:ext cx="932586" cy="1133858"/>
      </dsp:txXfrm>
    </dsp:sp>
    <dsp:sp modelId="{1A0C17DF-029C-4A68-91DB-B09A37A68011}">
      <dsp:nvSpPr>
        <dsp:cNvPr id="0" name=""/>
        <dsp:cNvSpPr/>
      </dsp:nvSpPr>
      <dsp:spPr>
        <a:xfrm>
          <a:off x="5878115" y="3218148"/>
          <a:ext cx="925525" cy="1133848"/>
        </a:xfrm>
        <a:prstGeom prst="roundRect">
          <a:avLst>
            <a:gd name="adj" fmla="val 10000"/>
          </a:avLst>
        </a:prstGeom>
        <a:solidFill>
          <a:srgbClr val="008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vert270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Payroll</a:t>
          </a:r>
          <a:endParaRPr lang="en-US" sz="1400" kern="1200" dirty="0"/>
        </a:p>
      </dsp:txBody>
      <dsp:txXfrm>
        <a:off x="5878115" y="3218148"/>
        <a:ext cx="925525" cy="11338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D19E3-10B1-4DD2-BD02-CA4972A8F6BA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4D588E-0033-44B3-AEDA-82FED16735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39672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A8C43C33-FF65-41C9-AD6C-9EA197D7667B}" type="datetimeFigureOut">
              <a:rPr lang="en-US" smtClean="0"/>
              <a:pPr/>
              <a:t>11/9/2011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7952E320-5768-4E38-9B52-E4E1D3104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28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B97F4D-3409-4A16-A7BC-55740115EC1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4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52E320-5768-4E38-9B52-E4E1D31041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4859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28245"/>
            <a:ext cx="77724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87" y="6705600"/>
            <a:ext cx="2888658" cy="152400"/>
          </a:xfrm>
        </p:spPr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8969" y="3631629"/>
            <a:ext cx="7772400" cy="609600"/>
          </a:xfrm>
        </p:spPr>
        <p:txBody>
          <a:bodyPr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Presented At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 rot="10800000" flipV="1">
            <a:off x="688969" y="5400675"/>
            <a:ext cx="7772400" cy="4286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Name of the Presenter</a:t>
            </a:r>
            <a:endParaRPr lang="en-US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88969" y="5010150"/>
            <a:ext cx="77724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 i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Presented By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688969" y="5838825"/>
            <a:ext cx="7772400" cy="440375"/>
          </a:xfrm>
        </p:spPr>
        <p:txBody>
          <a:bodyPr anchor="ctr">
            <a:normAutofit/>
          </a:bodyPr>
          <a:lstStyle>
            <a:lvl1pPr algn="ctr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Presenter’s Title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 flipV="1">
            <a:off x="574669" y="3613093"/>
            <a:ext cx="8001000" cy="0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7" hasCustomPrompt="1"/>
          </p:nvPr>
        </p:nvSpPr>
        <p:spPr>
          <a:xfrm>
            <a:off x="679444" y="4249412"/>
            <a:ext cx="7772400" cy="457200"/>
          </a:xfrm>
        </p:spPr>
        <p:txBody>
          <a:bodyPr>
            <a:normAutofit/>
          </a:bodyPr>
          <a:lstStyle>
            <a:lvl1pPr algn="ctr"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1272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6885"/>
            <a:ext cx="8229600" cy="553998"/>
          </a:xfrm>
          <a:prstGeom prst="rect">
            <a:avLst/>
          </a:prstGeom>
        </p:spPr>
        <p:txBody>
          <a:bodyPr anchor="b">
            <a:spAutoFit/>
          </a:bodyPr>
          <a:lstStyle>
            <a:lvl1pPr algn="l">
              <a:defRPr sz="29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716086"/>
            <a:ext cx="2888658" cy="152400"/>
          </a:xfrm>
        </p:spPr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57200" y="1371600"/>
            <a:ext cx="8229600" cy="4953000"/>
          </a:xfrm>
        </p:spPr>
        <p:txBody>
          <a:bodyPr/>
          <a:lstStyle>
            <a:lvl1pPr marL="457200" indent="-457200">
              <a:buFont typeface="Arial" pitchFamily="34" charset="0"/>
              <a:buChar char="•"/>
              <a:defRPr sz="2600"/>
            </a:lvl1pPr>
            <a:lvl2pPr marL="742950" indent="-285750">
              <a:buFont typeface="Wingdings" pitchFamily="2" charset="2"/>
              <a:buChar char="Ø"/>
              <a:defRPr sz="2400"/>
            </a:lvl2pPr>
            <a:lvl3pPr marL="1143000" indent="-228600">
              <a:buFont typeface="Calibri" pitchFamily="34" charset="0"/>
              <a:buChar char="—"/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 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4373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Wingdings" pitchFamily="2" charset="2"/>
              <a:buChar char="Ø"/>
              <a:defRPr sz="2400">
                <a:latin typeface="Arial" pitchFamily="34" charset="0"/>
                <a:cs typeface="Arial" pitchFamily="34" charset="0"/>
              </a:defRPr>
            </a:lvl2pPr>
            <a:lvl3pPr marL="1143000" indent="-228600">
              <a:buFont typeface="Arial" pitchFamily="34" charset="0"/>
              <a:buChar char="—"/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 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>
                <a:latin typeface="Arial" pitchFamily="34" charset="0"/>
                <a:cs typeface="Arial" pitchFamily="34" charset="0"/>
              </a:defRPr>
            </a:lvl1pPr>
            <a:lvl2pPr marL="742950" indent="-285750">
              <a:buFont typeface="Wingdings" pitchFamily="2" charset="2"/>
              <a:buChar char="Ø"/>
              <a:defRPr sz="2400">
                <a:latin typeface="Arial" pitchFamily="34" charset="0"/>
                <a:cs typeface="Arial" pitchFamily="34" charset="0"/>
              </a:defRPr>
            </a:lvl2pPr>
            <a:lvl3pPr marL="1143000" indent="-228600">
              <a:buFont typeface="Arial" pitchFamily="34" charset="0"/>
              <a:buChar char="—"/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 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705600"/>
            <a:ext cx="2888658" cy="152400"/>
          </a:xfrm>
        </p:spPr>
        <p:txBody>
          <a:bodyPr/>
          <a:lstStyle/>
          <a:p>
            <a:r>
              <a:rPr lang="en-US" smtClean="0"/>
              <a:t>October 17,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7534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334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-2796" y="6705600"/>
            <a:ext cx="2888658" cy="152400"/>
          </a:xfrm>
        </p:spPr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/>
          <p:cNvSpPr>
            <a:spLocks noGrp="1"/>
          </p:cNvSpPr>
          <p:nvPr>
            <p:ph type="chart" sz="quarter" idx="13"/>
          </p:nvPr>
        </p:nvSpPr>
        <p:spPr>
          <a:xfrm>
            <a:off x="457200" y="1371600"/>
            <a:ext cx="8229600" cy="48006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7976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761999"/>
            <a:ext cx="7848600" cy="3965575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705600"/>
            <a:ext cx="2888658" cy="152400"/>
          </a:xfrm>
        </p:spPr>
        <p:txBody>
          <a:bodyPr/>
          <a:lstStyle/>
          <a:p>
            <a:r>
              <a:rPr lang="en-US" smtClean="0"/>
              <a:t>October 17,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55055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0" y="6705600"/>
            <a:ext cx="2888658" cy="152400"/>
          </a:xfrm>
        </p:spPr>
        <p:txBody>
          <a:bodyPr/>
          <a:lstStyle/>
          <a:p>
            <a:r>
              <a:rPr lang="en-US" smtClean="0"/>
              <a:t>October 17,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876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9DCD-38D2-4C8D-BE13-F46BB3EA22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7691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978" y="6562725"/>
            <a:ext cx="9153144" cy="304800"/>
          </a:xfrm>
          <a:prstGeom prst="rect">
            <a:avLst/>
          </a:prstGeom>
          <a:gradFill>
            <a:gsLst>
              <a:gs pos="50000">
                <a:srgbClr val="009000"/>
              </a:gs>
              <a:gs pos="29000">
                <a:schemeClr val="bg1"/>
              </a:gs>
              <a:gs pos="0">
                <a:schemeClr val="bg1"/>
              </a:gs>
            </a:gsLst>
            <a:lin ang="0" scaled="1"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0" y="-7936"/>
            <a:ext cx="9153144" cy="731520"/>
          </a:xfrm>
          <a:prstGeom prst="rect">
            <a:avLst/>
          </a:prstGeom>
          <a:gradFill>
            <a:gsLst>
              <a:gs pos="50000">
                <a:srgbClr val="009000"/>
              </a:gs>
              <a:gs pos="29000">
                <a:schemeClr val="bg1"/>
              </a:gs>
              <a:gs pos="0">
                <a:schemeClr val="bg1"/>
              </a:gs>
            </a:gsLst>
            <a:lin ang="0" scaled="1"/>
          </a:gra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https://untranet.unt.edu/untsystem/finance/Shared%20Documents/Style%20Guide/System%20Logos/PNG/UNT_Sys_M_CMYK_356_Green_Black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79" y="118406"/>
            <a:ext cx="2804022" cy="36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" y="6734358"/>
            <a:ext cx="2888658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Book Antiqua" pitchFamily="18" charset="0"/>
              </a:defRPr>
            </a:lvl1pPr>
          </a:lstStyle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" y="6563305"/>
            <a:ext cx="2895600" cy="1498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Book Antiqua" pitchFamily="18" charset="0"/>
              </a:defRPr>
            </a:lvl1pPr>
          </a:lstStyle>
          <a:p>
            <a:r>
              <a:rPr lang="en-US" smtClean="0"/>
              <a:t>UNT System Shared Services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58625"/>
            <a:ext cx="381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Book Antiqua" pitchFamily="18" charset="0"/>
              </a:defRPr>
            </a:lvl1pPr>
          </a:lstStyle>
          <a:p>
            <a:fld id="{D508B2D6-ED33-4DD3-A282-6988220C2F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77633" y="508054"/>
            <a:ext cx="45648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OFFICE OF THE VICE CHANCELLOR FOR FINANCE</a:t>
            </a:r>
            <a:endParaRPr lang="en-US" sz="9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262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8" r:id="rId4"/>
    <p:sldLayoutId id="2147483657" r:id="rId5"/>
    <p:sldLayoutId id="2147483655" r:id="rId6"/>
    <p:sldLayoutId id="2147483659" r:id="rId7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+mj-lt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loitte.com/assets/Dcom-UnitedStates/Local%20Assets/Documents/IMOs/Shared%20Services/us_sdt_2011GlobalSharedServicesSurveyExecutiveSummary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16181"/>
            <a:ext cx="7772400" cy="1191156"/>
          </a:xfrm>
        </p:spPr>
        <p:txBody>
          <a:bodyPr/>
          <a:lstStyle/>
          <a:p>
            <a:r>
              <a:rPr lang="en-US" dirty="0" smtClean="0"/>
              <a:t>UNT System </a:t>
            </a:r>
            <a:br>
              <a:rPr lang="en-US" dirty="0" smtClean="0"/>
            </a:br>
            <a:r>
              <a:rPr lang="en-US" dirty="0" smtClean="0"/>
              <a:t>Shared Services Update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TASSCUBO Primary Members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 rot="10800000" flipV="1">
            <a:off x="1905000" y="5400675"/>
            <a:ext cx="5486400" cy="1076325"/>
          </a:xfrm>
        </p:spPr>
        <p:txBody>
          <a:bodyPr>
            <a:noAutofit/>
          </a:bodyPr>
          <a:lstStyle/>
          <a:p>
            <a:r>
              <a:rPr lang="en-US" sz="2800" dirty="0" smtClean="0"/>
              <a:t>Terry Pankratz</a:t>
            </a:r>
          </a:p>
          <a:p>
            <a:r>
              <a:rPr lang="en-US" dirty="0" smtClean="0"/>
              <a:t>Vice Chancellor for Finance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688969" y="4867650"/>
            <a:ext cx="7772400" cy="381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Presented By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October 17,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2064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14" y="766885"/>
            <a:ext cx="4213587" cy="553998"/>
          </a:xfrm>
        </p:spPr>
        <p:txBody>
          <a:bodyPr/>
          <a:lstStyle/>
          <a:p>
            <a:pPr algn="ctr"/>
            <a:r>
              <a:rPr lang="en-US" dirty="0" smtClean="0"/>
              <a:t>BSC Strategy 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205988" y="1748259"/>
            <a:ext cx="4082641" cy="4311819"/>
            <a:chOff x="-726475" y="231683"/>
            <a:chExt cx="4259548" cy="69380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7" name="Oval 76"/>
            <p:cNvSpPr/>
            <p:nvPr/>
          </p:nvSpPr>
          <p:spPr>
            <a:xfrm>
              <a:off x="101733" y="5981340"/>
              <a:ext cx="1335631" cy="1177077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Improve Employee Skills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78" name="Oval 77"/>
            <p:cNvSpPr/>
            <p:nvPr/>
          </p:nvSpPr>
          <p:spPr>
            <a:xfrm>
              <a:off x="1527081" y="5992686"/>
              <a:ext cx="1335631" cy="1177077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>
                  <a:solidFill>
                    <a:srgbClr val="000000"/>
                  </a:solidFill>
                  <a:ea typeface="Times New Roman"/>
                  <a:cs typeface="Times New Roman"/>
                </a:rPr>
                <a:t>Maintain a Motivated Workforce</a:t>
              </a:r>
              <a:endParaRPr lang="en-US" sz="120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798120" y="3760171"/>
              <a:ext cx="1335631" cy="117707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Continually Improve Key Processes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80" name="Oval 79"/>
            <p:cNvSpPr/>
            <p:nvPr/>
          </p:nvSpPr>
          <p:spPr>
            <a:xfrm>
              <a:off x="-726475" y="231683"/>
              <a:ext cx="1335631" cy="1177077"/>
            </a:xfrm>
            <a:prstGeom prst="ellips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Deliver Exceptional Customer Service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82" name="Oval 81"/>
            <p:cNvSpPr/>
            <p:nvPr/>
          </p:nvSpPr>
          <p:spPr>
            <a:xfrm>
              <a:off x="2197442" y="316421"/>
              <a:ext cx="1335631" cy="1177077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Improve Cost Effectiveness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cxnSp>
          <p:nvCxnSpPr>
            <p:cNvPr id="83" name="Curved Connector 82"/>
            <p:cNvCxnSpPr>
              <a:stCxn id="77" idx="2"/>
              <a:endCxn id="79" idx="4"/>
            </p:cNvCxnSpPr>
            <p:nvPr/>
          </p:nvCxnSpPr>
          <p:spPr>
            <a:xfrm rot="10800000" flipH="1">
              <a:off x="101732" y="4937250"/>
              <a:ext cx="1364203" cy="1632630"/>
            </a:xfrm>
            <a:prstGeom prst="curvedConnector4">
              <a:avLst>
                <a:gd name="adj1" fmla="val -17483"/>
                <a:gd name="adj2" fmla="val 68024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4" name="Curved Connector 83"/>
            <p:cNvCxnSpPr>
              <a:stCxn id="78" idx="6"/>
              <a:endCxn id="79" idx="4"/>
            </p:cNvCxnSpPr>
            <p:nvPr/>
          </p:nvCxnSpPr>
          <p:spPr>
            <a:xfrm flipH="1" flipV="1">
              <a:off x="1465936" y="4937249"/>
              <a:ext cx="1396777" cy="1643976"/>
            </a:xfrm>
            <a:prstGeom prst="curvedConnector4">
              <a:avLst>
                <a:gd name="adj1" fmla="val -17075"/>
                <a:gd name="adj2" fmla="val 679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sp>
          <p:nvSpPr>
            <p:cNvPr id="88" name="Oval 87"/>
            <p:cNvSpPr/>
            <p:nvPr/>
          </p:nvSpPr>
          <p:spPr>
            <a:xfrm>
              <a:off x="-269836" y="2332003"/>
              <a:ext cx="1335631" cy="117707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Leverage Information Technology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89" name="Oval 88"/>
            <p:cNvSpPr/>
            <p:nvPr/>
          </p:nvSpPr>
          <p:spPr>
            <a:xfrm>
              <a:off x="1889706" y="2332003"/>
              <a:ext cx="1335631" cy="117707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Leverage Our Size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cxnSp>
          <p:nvCxnSpPr>
            <p:cNvPr id="92" name="Curved Connector 91"/>
            <p:cNvCxnSpPr>
              <a:stCxn id="89" idx="0"/>
              <a:endCxn id="82" idx="4"/>
            </p:cNvCxnSpPr>
            <p:nvPr/>
          </p:nvCxnSpPr>
          <p:spPr>
            <a:xfrm rot="5400000" flipH="1" flipV="1">
              <a:off x="2292137" y="1758884"/>
              <a:ext cx="838505" cy="307736"/>
            </a:xfrm>
            <a:prstGeom prst="curvedConnector3">
              <a:avLst>
                <a:gd name="adj1" fmla="val 500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5" name="Curved Connector 94"/>
            <p:cNvCxnSpPr>
              <a:stCxn id="79" idx="0"/>
              <a:endCxn id="88" idx="4"/>
            </p:cNvCxnSpPr>
            <p:nvPr/>
          </p:nvCxnSpPr>
          <p:spPr>
            <a:xfrm rot="16200000" flipV="1">
              <a:off x="806412" y="3100648"/>
              <a:ext cx="251091" cy="1067956"/>
            </a:xfrm>
            <a:prstGeom prst="curvedConnector3">
              <a:avLst>
                <a:gd name="adj1" fmla="val 500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6" name="Curved Connector 95"/>
            <p:cNvCxnSpPr>
              <a:stCxn id="88" idx="0"/>
              <a:endCxn id="80" idx="4"/>
            </p:cNvCxnSpPr>
            <p:nvPr/>
          </p:nvCxnSpPr>
          <p:spPr>
            <a:xfrm rot="16200000" flipV="1">
              <a:off x="-291961" y="1642063"/>
              <a:ext cx="923243" cy="456639"/>
            </a:xfrm>
            <a:prstGeom prst="curvedConnector3">
              <a:avLst>
                <a:gd name="adj1" fmla="val 500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Curved Connector 61"/>
            <p:cNvCxnSpPr>
              <a:stCxn id="79" idx="0"/>
              <a:endCxn id="89" idx="4"/>
            </p:cNvCxnSpPr>
            <p:nvPr/>
          </p:nvCxnSpPr>
          <p:spPr>
            <a:xfrm rot="5400000" flipH="1" flipV="1">
              <a:off x="1886183" y="3088833"/>
              <a:ext cx="251091" cy="1091586"/>
            </a:xfrm>
            <a:prstGeom prst="curvedConnector3">
              <a:avLst>
                <a:gd name="adj1" fmla="val 500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1" name="Curved Connector 30"/>
            <p:cNvCxnSpPr>
              <a:stCxn id="89" idx="0"/>
              <a:endCxn id="80" idx="6"/>
            </p:cNvCxnSpPr>
            <p:nvPr/>
          </p:nvCxnSpPr>
          <p:spPr>
            <a:xfrm rot="16200000" flipV="1">
              <a:off x="827449" y="601930"/>
              <a:ext cx="1511781" cy="1948365"/>
            </a:xfrm>
            <a:prstGeom prst="curvedConnector2">
              <a:avLst/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6" name="Curved Connector 35"/>
            <p:cNvCxnSpPr>
              <a:stCxn id="88" idx="0"/>
              <a:endCxn id="82" idx="2"/>
            </p:cNvCxnSpPr>
            <p:nvPr/>
          </p:nvCxnSpPr>
          <p:spPr>
            <a:xfrm rot="5400000" flipH="1" flipV="1">
              <a:off x="584189" y="718752"/>
              <a:ext cx="1427044" cy="1799462"/>
            </a:xfrm>
            <a:prstGeom prst="curvedConnector2">
              <a:avLst/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9" name="Group 68"/>
          <p:cNvGrpSpPr/>
          <p:nvPr/>
        </p:nvGrpSpPr>
        <p:grpSpPr>
          <a:xfrm>
            <a:off x="129814" y="1363757"/>
            <a:ext cx="8839200" cy="4994920"/>
            <a:chOff x="0" y="0"/>
            <a:chExt cx="9187132" cy="5882628"/>
          </a:xfrm>
        </p:grpSpPr>
        <p:sp>
          <p:nvSpPr>
            <p:cNvPr id="70" name="Rectangle 69"/>
            <p:cNvSpPr/>
            <p:nvPr/>
          </p:nvSpPr>
          <p:spPr>
            <a:xfrm>
              <a:off x="0" y="1972795"/>
              <a:ext cx="9186545" cy="2098991"/>
            </a:xfrm>
            <a:prstGeom prst="rect">
              <a:avLst/>
            </a:prstGeom>
            <a:noFill/>
            <a:ln w="3175" cmpd="thinThick">
              <a:solidFill>
                <a:schemeClr val="tx1"/>
              </a:solidFill>
              <a:prstDash val="lg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0" y="4215913"/>
              <a:ext cx="9187132" cy="1666715"/>
            </a:xfrm>
            <a:prstGeom prst="rect">
              <a:avLst/>
            </a:prstGeom>
            <a:noFill/>
            <a:ln w="3175">
              <a:prstDash val="lg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0" y="0"/>
              <a:ext cx="9186545" cy="1811020"/>
            </a:xfrm>
            <a:prstGeom prst="rect">
              <a:avLst/>
            </a:prstGeom>
            <a:noFill/>
            <a:ln w="3175">
              <a:prstDash val="lg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3" name="Text Box 2"/>
            <p:cNvSpPr txBox="1">
              <a:spLocks noChangeArrowheads="1"/>
            </p:cNvSpPr>
            <p:nvPr/>
          </p:nvSpPr>
          <p:spPr bwMode="auto">
            <a:xfrm>
              <a:off x="0" y="8626"/>
              <a:ext cx="1729715" cy="2692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solidFill>
                    <a:prstClr val="black"/>
                  </a:solidFill>
                  <a:ea typeface="Calibri"/>
                  <a:cs typeface="Times New Roman"/>
                </a:rPr>
                <a:t>CUSTOMER PERSPECTIVE</a:t>
              </a:r>
              <a:endParaRPr lang="en-US" sz="110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sp>
          <p:nvSpPr>
            <p:cNvPr id="74" name="Text Box 2"/>
            <p:cNvSpPr txBox="1">
              <a:spLocks noChangeArrowheads="1"/>
            </p:cNvSpPr>
            <p:nvPr/>
          </p:nvSpPr>
          <p:spPr bwMode="auto">
            <a:xfrm>
              <a:off x="7315200" y="8626"/>
              <a:ext cx="1729715" cy="2692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solidFill>
                    <a:prstClr val="black"/>
                  </a:solidFill>
                  <a:ea typeface="Calibri"/>
                  <a:cs typeface="Times New Roman"/>
                </a:rPr>
                <a:t>FINANCIAL PERSPECTIVE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sp>
          <p:nvSpPr>
            <p:cNvPr id="75" name="Text Box 2"/>
            <p:cNvSpPr txBox="1">
              <a:spLocks noChangeArrowheads="1"/>
            </p:cNvSpPr>
            <p:nvPr/>
          </p:nvSpPr>
          <p:spPr bwMode="auto">
            <a:xfrm>
              <a:off x="0" y="3792248"/>
              <a:ext cx="1729715" cy="26922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solidFill>
                    <a:prstClr val="black"/>
                  </a:solidFill>
                  <a:ea typeface="Calibri"/>
                  <a:cs typeface="Times New Roman"/>
                </a:rPr>
                <a:t>INTERNAL PROCESSES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sp>
          <p:nvSpPr>
            <p:cNvPr id="76" name="Text Box 2"/>
            <p:cNvSpPr txBox="1">
              <a:spLocks noChangeArrowheads="1"/>
            </p:cNvSpPr>
            <p:nvPr/>
          </p:nvSpPr>
          <p:spPr bwMode="auto">
            <a:xfrm>
              <a:off x="0" y="5611500"/>
              <a:ext cx="1729715" cy="2692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solidFill>
                    <a:prstClr val="black"/>
                  </a:solidFill>
                  <a:ea typeface="Calibri"/>
                  <a:cs typeface="Times New Roman"/>
                </a:rPr>
                <a:t>LEARNING AND GROWTH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sp>
          <p:nvSpPr>
            <p:cNvPr id="107" name="Text Box 2"/>
            <p:cNvSpPr txBox="1">
              <a:spLocks noChangeArrowheads="1"/>
            </p:cNvSpPr>
            <p:nvPr/>
          </p:nvSpPr>
          <p:spPr bwMode="auto">
            <a:xfrm>
              <a:off x="2691652" y="8626"/>
              <a:ext cx="1729715" cy="2692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solidFill>
                    <a:prstClr val="black"/>
                  </a:solidFill>
                  <a:ea typeface="Calibri"/>
                  <a:cs typeface="Times New Roman"/>
                </a:rPr>
                <a:t>FINANCIAL PERSPECTIVE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sp>
          <p:nvSpPr>
            <p:cNvPr id="108" name="Text Box 2"/>
            <p:cNvSpPr txBox="1">
              <a:spLocks noChangeArrowheads="1"/>
            </p:cNvSpPr>
            <p:nvPr/>
          </p:nvSpPr>
          <p:spPr bwMode="auto">
            <a:xfrm>
              <a:off x="4432757" y="8626"/>
              <a:ext cx="1729715" cy="2692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solidFill>
                    <a:prstClr val="black"/>
                  </a:solidFill>
                  <a:ea typeface="Calibri"/>
                  <a:cs typeface="Times New Roman"/>
                </a:rPr>
                <a:t>CUSTOMER PERSPECTIVE</a:t>
              </a:r>
              <a:endParaRPr lang="en-US" sz="110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sp>
          <p:nvSpPr>
            <p:cNvPr id="109" name="Text Box 2"/>
            <p:cNvSpPr txBox="1">
              <a:spLocks noChangeArrowheads="1"/>
            </p:cNvSpPr>
            <p:nvPr/>
          </p:nvSpPr>
          <p:spPr bwMode="auto">
            <a:xfrm>
              <a:off x="4432191" y="3792248"/>
              <a:ext cx="1729715" cy="269227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solidFill>
                    <a:prstClr val="black"/>
                  </a:solidFill>
                  <a:ea typeface="Calibri"/>
                  <a:cs typeface="Times New Roman"/>
                </a:rPr>
                <a:t>INTERNAL PROCESSES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  <p:sp>
          <p:nvSpPr>
            <p:cNvPr id="110" name="Text Box 2"/>
            <p:cNvSpPr txBox="1">
              <a:spLocks noChangeArrowheads="1"/>
            </p:cNvSpPr>
            <p:nvPr/>
          </p:nvSpPr>
          <p:spPr bwMode="auto">
            <a:xfrm>
              <a:off x="4412392" y="5611500"/>
              <a:ext cx="1729715" cy="26922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vert="horz" wrap="square" lIns="91440" tIns="45720" rIns="91440" bIns="45720" anchor="ctr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 dirty="0">
                  <a:solidFill>
                    <a:prstClr val="black"/>
                  </a:solidFill>
                  <a:ea typeface="Calibri"/>
                  <a:cs typeface="Times New Roman"/>
                </a:rPr>
                <a:t>LEARNING AND GROWTH</a:t>
              </a:r>
              <a:endParaRPr lang="en-US" sz="1100" dirty="0">
                <a:solidFill>
                  <a:prstClr val="black"/>
                </a:solidFill>
                <a:ea typeface="Calibri"/>
                <a:cs typeface="Times New Roman"/>
              </a:endParaRPr>
            </a:p>
          </p:txBody>
        </p:sp>
      </p:grpSp>
      <p:cxnSp>
        <p:nvCxnSpPr>
          <p:cNvPr id="86" name="Straight Connector 85"/>
          <p:cNvCxnSpPr/>
          <p:nvPr/>
        </p:nvCxnSpPr>
        <p:spPr>
          <a:xfrm>
            <a:off x="4383737" y="914400"/>
            <a:ext cx="0" cy="1987088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4385974" y="3036165"/>
            <a:ext cx="0" cy="1784932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4383737" y="4943475"/>
            <a:ext cx="0" cy="1415202"/>
          </a:xfrm>
          <a:prstGeom prst="line">
            <a:avLst/>
          </a:prstGeom>
          <a:ln w="158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Title 1"/>
          <p:cNvSpPr txBox="1">
            <a:spLocks/>
          </p:cNvSpPr>
          <p:nvPr/>
        </p:nvSpPr>
        <p:spPr>
          <a:xfrm>
            <a:off x="4343401" y="795594"/>
            <a:ext cx="4625613" cy="553998"/>
          </a:xfrm>
          <a:prstGeom prst="rect">
            <a:avLst/>
          </a:prstGeom>
        </p:spPr>
        <p:txBody>
          <a:bodyPr wrap="square" anchor="b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dirty="0" smtClean="0">
                <a:solidFill>
                  <a:prstClr val="black"/>
                </a:solidFill>
              </a:rPr>
              <a:t>IT Strategy Map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23" name="Straight Connector 122"/>
          <p:cNvCxnSpPr>
            <a:stCxn id="121" idx="2"/>
            <a:endCxn id="121" idx="2"/>
          </p:cNvCxnSpPr>
          <p:nvPr/>
        </p:nvCxnSpPr>
        <p:spPr>
          <a:xfrm>
            <a:off x="5067300" y="249533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4482739" y="1760902"/>
            <a:ext cx="4465548" cy="4266705"/>
            <a:chOff x="311523" y="265833"/>
            <a:chExt cx="4943772" cy="646535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8" name="Oval 37"/>
            <p:cNvSpPr/>
            <p:nvPr/>
          </p:nvSpPr>
          <p:spPr>
            <a:xfrm>
              <a:off x="1634679" y="5596930"/>
              <a:ext cx="1417255" cy="1108475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Improve Employee Skills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3150462" y="5622714"/>
              <a:ext cx="1417255" cy="1108475"/>
            </a:xfrm>
            <a:prstGeom prst="ellipse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>
                  <a:solidFill>
                    <a:srgbClr val="000000"/>
                  </a:solidFill>
                  <a:ea typeface="Times New Roman"/>
                  <a:cs typeface="Times New Roman"/>
                </a:rPr>
                <a:t>Maintain a Motivated Workforce</a:t>
              </a:r>
              <a:endParaRPr lang="en-US" sz="120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2443535" y="3678341"/>
              <a:ext cx="1417255" cy="1108475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>
                  <a:solidFill>
                    <a:srgbClr val="000000"/>
                  </a:solidFill>
                  <a:ea typeface="Times New Roman"/>
                  <a:cs typeface="Times New Roman"/>
                </a:rPr>
                <a:t>Continually Improve Key Processes</a:t>
              </a:r>
              <a:endParaRPr lang="en-US" sz="120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41" name="Oval 40"/>
            <p:cNvSpPr/>
            <p:nvPr/>
          </p:nvSpPr>
          <p:spPr>
            <a:xfrm>
              <a:off x="311523" y="265833"/>
              <a:ext cx="1417255" cy="1108475"/>
            </a:xfrm>
            <a:prstGeom prst="ellipse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Deliver Exceptional Customer Service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3838040" y="2230740"/>
              <a:ext cx="1417255" cy="1108475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Leverage Shared Licensing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3754141" y="319944"/>
              <a:ext cx="1417254" cy="1108475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Improve Cost Effectiveness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cxnSp>
          <p:nvCxnSpPr>
            <p:cNvPr id="44" name="Curved Connector 43"/>
            <p:cNvCxnSpPr>
              <a:stCxn id="38" idx="2"/>
              <a:endCxn id="40" idx="4"/>
            </p:cNvCxnSpPr>
            <p:nvPr/>
          </p:nvCxnSpPr>
          <p:spPr>
            <a:xfrm rot="10800000" flipH="1">
              <a:off x="1634678" y="4786816"/>
              <a:ext cx="1517483" cy="1364352"/>
            </a:xfrm>
            <a:prstGeom prst="curvedConnector4">
              <a:avLst>
                <a:gd name="adj1" fmla="val -16678"/>
                <a:gd name="adj2" fmla="val 70311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5" name="Curved Connector 44"/>
            <p:cNvCxnSpPr>
              <a:stCxn id="39" idx="6"/>
              <a:endCxn id="40" idx="4"/>
            </p:cNvCxnSpPr>
            <p:nvPr/>
          </p:nvCxnSpPr>
          <p:spPr>
            <a:xfrm flipH="1" flipV="1">
              <a:off x="3152162" y="4786817"/>
              <a:ext cx="1415554" cy="1390135"/>
            </a:xfrm>
            <a:prstGeom prst="curvedConnector4">
              <a:avLst>
                <a:gd name="adj1" fmla="val -17879"/>
                <a:gd name="adj2" fmla="val 69935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6" name="Curved Connector 45"/>
            <p:cNvCxnSpPr>
              <a:stCxn id="42" idx="0"/>
              <a:endCxn id="43" idx="4"/>
            </p:cNvCxnSpPr>
            <p:nvPr/>
          </p:nvCxnSpPr>
          <p:spPr>
            <a:xfrm rot="16200000" flipV="1">
              <a:off x="4103559" y="1787629"/>
              <a:ext cx="802320" cy="83899"/>
            </a:xfrm>
            <a:prstGeom prst="curvedConnector3">
              <a:avLst>
                <a:gd name="adj1" fmla="val 500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802650" y="2223614"/>
              <a:ext cx="1417255" cy="1108475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Consolidate Services &amp;Facilities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2306451" y="2230978"/>
              <a:ext cx="1417255" cy="1108475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100" b="1" dirty="0">
                  <a:solidFill>
                    <a:srgbClr val="000000"/>
                  </a:solidFill>
                  <a:ea typeface="Times New Roman"/>
                  <a:cs typeface="Times New Roman"/>
                </a:rPr>
                <a:t>Leverage Current Technology</a:t>
              </a:r>
              <a:endParaRPr lang="en-US" sz="1200" dirty="0">
                <a:solidFill>
                  <a:prstClr val="black"/>
                </a:solidFill>
                <a:latin typeface="Times New Roman"/>
                <a:ea typeface="Times New Roman"/>
              </a:endParaRPr>
            </a:p>
          </p:txBody>
        </p:sp>
        <p:cxnSp>
          <p:nvCxnSpPr>
            <p:cNvPr id="49" name="Curved Connector 48"/>
            <p:cNvCxnSpPr>
              <a:stCxn id="40" idx="0"/>
              <a:endCxn id="42" idx="4"/>
            </p:cNvCxnSpPr>
            <p:nvPr/>
          </p:nvCxnSpPr>
          <p:spPr>
            <a:xfrm rot="5400000" flipH="1" flipV="1">
              <a:off x="3679852" y="2811527"/>
              <a:ext cx="339126" cy="1394505"/>
            </a:xfrm>
            <a:prstGeom prst="curvedConnector3">
              <a:avLst>
                <a:gd name="adj1" fmla="val 500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Curved Connector 49"/>
            <p:cNvCxnSpPr>
              <a:stCxn id="40" idx="0"/>
              <a:endCxn id="47" idx="4"/>
            </p:cNvCxnSpPr>
            <p:nvPr/>
          </p:nvCxnSpPr>
          <p:spPr>
            <a:xfrm rot="16200000" flipV="1">
              <a:off x="2158595" y="2684773"/>
              <a:ext cx="346252" cy="1640885"/>
            </a:xfrm>
            <a:prstGeom prst="curvedConnector3">
              <a:avLst>
                <a:gd name="adj1" fmla="val 500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1" name="Curved Connector 50"/>
            <p:cNvCxnSpPr>
              <a:stCxn id="47" idx="0"/>
              <a:endCxn id="43" idx="4"/>
            </p:cNvCxnSpPr>
            <p:nvPr/>
          </p:nvCxnSpPr>
          <p:spPr>
            <a:xfrm rot="5400000" flipH="1" flipV="1">
              <a:off x="2589427" y="350272"/>
              <a:ext cx="795194" cy="2951491"/>
            </a:xfrm>
            <a:prstGeom prst="curvedConnector3">
              <a:avLst>
                <a:gd name="adj1" fmla="val 500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urved Connector 51"/>
            <p:cNvCxnSpPr>
              <a:stCxn id="40" idx="0"/>
              <a:endCxn id="48" idx="4"/>
            </p:cNvCxnSpPr>
            <p:nvPr/>
          </p:nvCxnSpPr>
          <p:spPr>
            <a:xfrm rot="16200000" flipV="1">
              <a:off x="2914177" y="3440355"/>
              <a:ext cx="338887" cy="137085"/>
            </a:xfrm>
            <a:prstGeom prst="curvedConnector3">
              <a:avLst>
                <a:gd name="adj1" fmla="val 500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4" name="Curved Connector 53"/>
            <p:cNvCxnSpPr>
              <a:stCxn id="48" idx="0"/>
              <a:endCxn id="43" idx="4"/>
            </p:cNvCxnSpPr>
            <p:nvPr/>
          </p:nvCxnSpPr>
          <p:spPr>
            <a:xfrm rot="5400000" flipH="1" flipV="1">
              <a:off x="3337645" y="1105854"/>
              <a:ext cx="802558" cy="1447691"/>
            </a:xfrm>
            <a:prstGeom prst="curvedConnector3">
              <a:avLst>
                <a:gd name="adj1" fmla="val 50000"/>
              </a:avLst>
            </a:prstGeom>
            <a:ln w="12700" cmpd="thinThick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132" name="Group 131"/>
          <p:cNvGrpSpPr/>
          <p:nvPr/>
        </p:nvGrpSpPr>
        <p:grpSpPr>
          <a:xfrm>
            <a:off x="4790700" y="2488126"/>
            <a:ext cx="2267325" cy="1605253"/>
            <a:chOff x="4790700" y="2358586"/>
            <a:chExt cx="2267325" cy="1696693"/>
          </a:xfrm>
        </p:grpSpPr>
        <p:sp>
          <p:nvSpPr>
            <p:cNvPr id="121" name="Freeform 120"/>
            <p:cNvSpPr/>
            <p:nvPr/>
          </p:nvSpPr>
          <p:spPr>
            <a:xfrm>
              <a:off x="4790700" y="2366206"/>
              <a:ext cx="2267325" cy="1689073"/>
            </a:xfrm>
            <a:custGeom>
              <a:avLst/>
              <a:gdLst>
                <a:gd name="connsiteX0" fmla="*/ 2267325 w 2267325"/>
                <a:gd name="connsiteY0" fmla="*/ 1619250 h 1712129"/>
                <a:gd name="connsiteX1" fmla="*/ 114675 w 2267325"/>
                <a:gd name="connsiteY1" fmla="*/ 1533525 h 1712129"/>
                <a:gd name="connsiteX2" fmla="*/ 276600 w 2267325"/>
                <a:gd name="connsiteY2" fmla="*/ 0 h 1712129"/>
                <a:gd name="connsiteX3" fmla="*/ 276600 w 2267325"/>
                <a:gd name="connsiteY3" fmla="*/ 0 h 1712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67325" h="1712129">
                  <a:moveTo>
                    <a:pt x="2267325" y="1619250"/>
                  </a:moveTo>
                  <a:cubicBezTo>
                    <a:pt x="1356893" y="1711325"/>
                    <a:pt x="446462" y="1803400"/>
                    <a:pt x="114675" y="1533525"/>
                  </a:cubicBezTo>
                  <a:cubicBezTo>
                    <a:pt x="-217112" y="1263650"/>
                    <a:pt x="276600" y="0"/>
                    <a:pt x="276600" y="0"/>
                  </a:cubicBezTo>
                  <a:lnTo>
                    <a:pt x="276600" y="0"/>
                  </a:lnTo>
                </a:path>
              </a:pathLst>
            </a:cu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black"/>
                </a:solidFill>
              </a:endParaRPr>
            </a:p>
          </p:txBody>
        </p:sp>
        <p:grpSp>
          <p:nvGrpSpPr>
            <p:cNvPr id="131" name="Group 130"/>
            <p:cNvGrpSpPr/>
            <p:nvPr/>
          </p:nvGrpSpPr>
          <p:grpSpPr>
            <a:xfrm>
              <a:off x="4977551" y="2358586"/>
              <a:ext cx="98786" cy="91440"/>
              <a:chOff x="4549414" y="795594"/>
              <a:chExt cx="98786" cy="91440"/>
            </a:xfrm>
          </p:grpSpPr>
          <p:cxnSp>
            <p:nvCxnSpPr>
              <p:cNvPr id="127" name="Straight Connector 126"/>
              <p:cNvCxnSpPr/>
              <p:nvPr/>
            </p:nvCxnSpPr>
            <p:spPr>
              <a:xfrm flipH="1">
                <a:off x="4549414" y="795594"/>
                <a:ext cx="98786" cy="914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4648200" y="795594"/>
                <a:ext cx="0" cy="9144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161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81000" y="1981200"/>
            <a:ext cx="8229600" cy="1143000"/>
          </a:xfrm>
        </p:spPr>
        <p:txBody>
          <a:bodyPr/>
          <a:lstStyle/>
          <a:p>
            <a:r>
              <a:rPr lang="en-US" dirty="0" smtClean="0"/>
              <a:t>UNT System </a:t>
            </a:r>
            <a:br>
              <a:rPr lang="en-US" dirty="0" smtClean="0"/>
            </a:br>
            <a:r>
              <a:rPr lang="en-US" dirty="0" smtClean="0"/>
              <a:t>Business Service Center (BSC)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9DCD-38D2-4C8D-BE13-F46BB3EA22D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2232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09163575"/>
              </p:ext>
            </p:extLst>
          </p:nvPr>
        </p:nvGraphicFramePr>
        <p:xfrm>
          <a:off x="457200" y="1495425"/>
          <a:ext cx="8077200" cy="20383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3200400"/>
                <a:gridCol w="2209800"/>
                <a:gridCol w="1333500"/>
                <a:gridCol w="1333500"/>
              </a:tblGrid>
              <a:tr h="409575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Before BSC Transition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9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After BSC Transition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9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000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Current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Campus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BSC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09000"/>
                    </a:solidFill>
                  </a:tcPr>
                </a:tc>
              </a:tr>
              <a:tr h="188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Payroll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49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49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Human</a:t>
                      </a:r>
                      <a:r>
                        <a:rPr lang="en-US" sz="1800" baseline="0" dirty="0" smtClean="0"/>
                        <a:t> Resources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74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27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47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Purchasing</a:t>
                      </a:r>
                      <a:r>
                        <a:rPr lang="en-US" sz="1800" baseline="0" dirty="0" smtClean="0"/>
                        <a:t> and Payments Services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93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kern="1200" dirty="0" smtClean="0"/>
                        <a:t>82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216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38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178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BSC – Services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7200900" y="2295525"/>
            <a:ext cx="0" cy="1238250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57953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7801416"/>
              </p:ext>
            </p:extLst>
          </p:nvPr>
        </p:nvGraphicFramePr>
        <p:xfrm>
          <a:off x="457200" y="1495425"/>
          <a:ext cx="8305800" cy="38671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tableStyleId>{F5AB1C69-6EDB-4FF4-983F-18BD219EF322}</a:tableStyleId>
              </a:tblPr>
              <a:tblGrid>
                <a:gridCol w="1315771"/>
                <a:gridCol w="1808429"/>
                <a:gridCol w="2209800"/>
                <a:gridCol w="1600200"/>
                <a:gridCol w="1371600"/>
              </a:tblGrid>
              <a:tr h="409575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Before BSC Transition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After BSC Transition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000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Current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Campus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bg1"/>
                          </a:solidFill>
                        </a:rPr>
                        <a:t>BSC</a:t>
                      </a:r>
                      <a:endParaRPr lang="en-US" sz="18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solidFill>
                      <a:srgbClr val="009000"/>
                    </a:solidFill>
                  </a:tcPr>
                </a:tc>
              </a:tr>
              <a:tr h="188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UNTHSC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Payroll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HR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19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kern="1200" dirty="0" smtClean="0"/>
                        <a:t>8</a:t>
                      </a:r>
                      <a:endParaRPr lang="en-US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PPS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37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UNT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Payroll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HR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36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12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24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Provost-HR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PPS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66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</a:t>
                      </a:r>
                      <a:endParaRPr lang="en-US" sz="2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59</a:t>
                      </a:r>
                      <a:endParaRPr lang="en-US" sz="2000" dirty="0"/>
                    </a:p>
                  </a:txBody>
                  <a:tcPr marL="0" marR="0" marT="0" marB="0"/>
                </a:tc>
              </a:tr>
              <a:tr h="18825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Totals</a:t>
                      </a:r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8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185</a:t>
                      </a:r>
                      <a:endParaRPr lang="en-US" sz="20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49</a:t>
                      </a:r>
                      <a:endParaRPr lang="en-US" sz="2000" b="1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136</a:t>
                      </a:r>
                      <a:endParaRPr lang="en-US" sz="2000" b="1" dirty="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BSC – Employees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7391400" y="2305050"/>
            <a:ext cx="0" cy="3076575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7827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BSC FY 2012 Operating Budget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>
                <a:solidFill>
                  <a:prstClr val="white"/>
                </a:solidFill>
              </a:rPr>
              <a:pPr/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28223596"/>
              </p:ext>
            </p:extLst>
          </p:nvPr>
        </p:nvGraphicFramePr>
        <p:xfrm>
          <a:off x="409575" y="1292225"/>
          <a:ext cx="8124825" cy="51530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84094"/>
                <a:gridCol w="2087931"/>
                <a:gridCol w="1619250"/>
                <a:gridCol w="1733550"/>
              </a:tblGrid>
              <a:tr h="42368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Before BSC Transition</a:t>
                      </a:r>
                      <a:endParaRPr lang="en-US" sz="1600" b="1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>
                    <a:solidFill>
                      <a:srgbClr val="009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After BSC Transition</a:t>
                      </a:r>
                      <a:endParaRPr lang="en-US" sz="1600" b="1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>
                    <a:solidFill>
                      <a:srgbClr val="009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2118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Institution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Current</a:t>
                      </a:r>
                      <a:endParaRPr lang="en-US" sz="1600" b="1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Campus</a:t>
                      </a:r>
                      <a:endParaRPr lang="en-US" sz="1600" b="1" i="1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>
                    <a:solidFill>
                      <a:srgbClr val="009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</a:rPr>
                        <a:t>BSC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>
                    <a:solidFill>
                      <a:srgbClr val="009000"/>
                    </a:solidFill>
                  </a:tcPr>
                </a:tc>
              </a:tr>
              <a:tr h="2260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UNT System Administration</a:t>
                      </a:r>
                      <a:endParaRPr lang="en-US" sz="1600" b="1" i="1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Administrative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$214,840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$214,840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PPS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$60,528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$60,528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Building Costs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sng" strike="noStrike" dirty="0">
                          <a:effectLst/>
                        </a:rPr>
                        <a:t>$450,000 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sng" strike="noStrike" dirty="0">
                          <a:effectLst/>
                        </a:rPr>
                        <a:t>$0 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sng" strike="noStrike" dirty="0">
                          <a:effectLst/>
                        </a:rPr>
                        <a:t>$450,000 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Subtotal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$725,368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$725,368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2543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UNT</a:t>
                      </a:r>
                      <a:endParaRPr lang="en-US" sz="1600" b="1" i="1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Human Resources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$2,260,600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$959,734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$1,300,865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Payroll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$705,838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$705,838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Provost </a:t>
                      </a:r>
                      <a:r>
                        <a:rPr lang="en-US" sz="1400" u="none" strike="noStrike" dirty="0" smtClean="0">
                          <a:effectLst/>
                        </a:rPr>
                        <a:t>– </a:t>
                      </a:r>
                      <a:r>
                        <a:rPr lang="en-US" sz="1400" u="none" strike="noStrike" dirty="0">
                          <a:effectLst/>
                        </a:rPr>
                        <a:t>HR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$612,118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$512,234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$99,884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PPS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sng" strike="noStrike" dirty="0">
                          <a:effectLst/>
                        </a:rPr>
                        <a:t>$3,281,133 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sng" strike="noStrike" dirty="0">
                          <a:effectLst/>
                        </a:rPr>
                        <a:t>$288,518 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sng" strike="noStrike" dirty="0">
                          <a:effectLst/>
                        </a:rPr>
                        <a:t>$2,992,615 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Subtotal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$6,859,688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$1,760,486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$5,099,202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2887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UNT Health Science Center</a:t>
                      </a:r>
                      <a:endParaRPr lang="en-US" sz="1600" b="1" i="1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Human Resources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$1,618,010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$1,123,203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$494,807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Payroll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$518,910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$518,910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     PPS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sng" strike="noStrike" dirty="0">
                          <a:effectLst/>
                        </a:rPr>
                        <a:t>$2,027,913 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sng" strike="noStrike" dirty="0">
                          <a:effectLst/>
                        </a:rPr>
                        <a:t>$882,303 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sng" strike="noStrike" dirty="0">
                          <a:effectLst/>
                        </a:rPr>
                        <a:t>$</a:t>
                      </a:r>
                      <a:r>
                        <a:rPr lang="en-US" sz="1400" u="sng" strike="noStrike" dirty="0" smtClean="0">
                          <a:effectLst/>
                        </a:rPr>
                        <a:t>1,050,818 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Subtotal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$4,164,833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$2,005,506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$2,159,327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21184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dirty="0">
                          <a:effectLst/>
                        </a:rPr>
                        <a:t>UNT at Dallas</a:t>
                      </a:r>
                      <a:endParaRPr lang="en-US" sz="1600" b="1" i="1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none" strike="noStrike" dirty="0">
                          <a:effectLst/>
                        </a:rPr>
                        <a:t>$0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1853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sng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  <a:tr h="2543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marT="0" marB="0" anchor="b"/>
                </a:tc>
                <a:tc>
                  <a:txBody>
                    <a:bodyPr/>
                    <a:lstStyle/>
                    <a:p>
                      <a:pPr lvl="1" algn="r" fontAlgn="b"/>
                      <a:r>
                        <a:rPr lang="en-US" sz="1400" u="dbl" strike="noStrike" dirty="0">
                          <a:effectLst/>
                        </a:rPr>
                        <a:t>$11,749,890 </a:t>
                      </a:r>
                      <a:endParaRPr lang="en-US" sz="1400" b="1" i="0" u="dbl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64008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dbl" strike="noStrike" dirty="0">
                          <a:effectLst/>
                        </a:rPr>
                        <a:t>$3,765,993 </a:t>
                      </a:r>
                      <a:endParaRPr lang="en-US" sz="1400" b="1" i="0" u="dbl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dbl" strike="noStrike" dirty="0">
                          <a:effectLst/>
                        </a:rPr>
                        <a:t>$</a:t>
                      </a:r>
                      <a:r>
                        <a:rPr lang="en-US" sz="1400" u="dbl" strike="noStrike" dirty="0" smtClean="0">
                          <a:effectLst/>
                        </a:rPr>
                        <a:t>7,889,105 </a:t>
                      </a:r>
                      <a:endParaRPr lang="en-US" sz="1400" b="1" i="0" u="dbl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548640" marT="0" marB="0" anchor="b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7008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>
                <a:solidFill>
                  <a:prstClr val="white"/>
                </a:solidFill>
              </a:rPr>
              <a:pPr/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525" y="685800"/>
            <a:ext cx="8229600" cy="553998"/>
          </a:xfrm>
        </p:spPr>
        <p:txBody>
          <a:bodyPr/>
          <a:lstStyle/>
          <a:p>
            <a:r>
              <a:rPr lang="en-US" dirty="0" smtClean="0"/>
              <a:t>BSC Scorecard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26685402"/>
              </p:ext>
            </p:extLst>
          </p:nvPr>
        </p:nvGraphicFramePr>
        <p:xfrm>
          <a:off x="85725" y="838200"/>
          <a:ext cx="8921395" cy="563879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13055"/>
                <a:gridCol w="913738"/>
                <a:gridCol w="1745780"/>
                <a:gridCol w="4605822"/>
                <a:gridCol w="571500"/>
                <a:gridCol w="571500"/>
              </a:tblGrid>
              <a:tr h="43439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Persp</a:t>
                      </a: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Goal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Strategic Objectives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Strategic Measures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Freq.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Type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7309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FINANCIAL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Facilitate Long-Term Financial Savings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Improve Cost Effectiveness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BSC Operating Budget to Actual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</a:tr>
              <a:tr h="25730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BSC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Operating Cost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per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System-wide Total FTE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</a:tr>
              <a:tr h="257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BSC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Operating Budget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as a Percentage of UNT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System Operating Budget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</a:tr>
              <a:tr h="2573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BSC Operating Cost per BSC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FTE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</a:tr>
              <a:tr h="103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88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CUSTOMER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8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Focus on Customer Needs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8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Deliver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Exceptional Customer Service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% Satisfied with Knowledgebase Content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8F1"/>
                    </a:solidFill>
                  </a:tcPr>
                </a:tc>
              </a:tr>
              <a:tr h="439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Customer Satisfaction Rate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Lag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8F1"/>
                    </a:solidFill>
                  </a:tcPr>
                </a:tc>
              </a:tr>
              <a:tr h="103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979"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INTERNAL PROCESS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Improve Quality of Services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Leverage Information Technology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Number of Self-Service Applications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Lead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Knowledgebase Volume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Lag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Leverage Our Size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Contract Spend as a Percentage of Total Spend</a:t>
                      </a: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Savings Through Contract Negotiations</a:t>
                      </a:r>
                      <a:endParaRPr lang="en-US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7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Continually Improve Key Processes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Number of Projects Completed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7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Percent of Employees Involved in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Process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Improvement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Teams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2897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Savings Through Process Improvement Projects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03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736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LEARNING &amp; GROWTH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Nurture an Employee-centric Culture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Improve Employee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Skills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Training Hours Per Employee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</a:tr>
              <a:tr h="230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Number of Employees Leading Project Teams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</a:tr>
              <a:tr h="230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Personal Development Plan Completion %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</a:tr>
              <a:tr h="230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Maintain a Motivated Workforce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Employee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Retention Rate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</a:tr>
              <a:tr h="230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Average Employee Tenure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</a:tr>
              <a:tr h="2289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Employee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Satisfaction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Rate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EFB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4173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BSC Operating Budget and 5 Year Pro Forma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>
                <a:solidFill>
                  <a:prstClr val="white"/>
                </a:solidFill>
              </a:rPr>
              <a:pPr/>
              <a:t>16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78102369"/>
              </p:ext>
            </p:extLst>
          </p:nvPr>
        </p:nvGraphicFramePr>
        <p:xfrm>
          <a:off x="304800" y="1295400"/>
          <a:ext cx="8534399" cy="5029200"/>
        </p:xfrm>
        <a:graphic>
          <a:graphicData uri="http://schemas.openxmlformats.org/drawingml/2006/table">
            <a:tbl>
              <a:tblPr/>
              <a:tblGrid>
                <a:gridCol w="2482733"/>
                <a:gridCol w="1008611"/>
                <a:gridCol w="1008611"/>
                <a:gridCol w="1008611"/>
                <a:gridCol w="1008611"/>
                <a:gridCol w="1008611"/>
                <a:gridCol w="1008611"/>
              </a:tblGrid>
              <a:tr h="18022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Planning YR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FY2012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Operating Revenues: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1828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 1</a:t>
                      </a:r>
                    </a:p>
                  </a:txBody>
                  <a:tcPr marL="182880" marR="1828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 2</a:t>
                      </a:r>
                    </a:p>
                  </a:txBody>
                  <a:tcPr marL="182880" marR="1828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 3</a:t>
                      </a:r>
                    </a:p>
                  </a:txBody>
                  <a:tcPr marL="182880" marR="1828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 4</a:t>
                      </a:r>
                    </a:p>
                  </a:txBody>
                  <a:tcPr marL="182880" marR="1828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Year 5</a:t>
                      </a:r>
                    </a:p>
                  </a:txBody>
                  <a:tcPr marL="182880" marR="1828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marL="114300" lvl="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Transfers-Institutional Assessments: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$7,889,105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$7,889,105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$7,889,105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$7,889,105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$7,889,105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Operating Revenues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$7,889,105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$7,889,105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$7,889,105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$7,889,105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$7,889,105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26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Operating Expenditures: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Employee Related Expenses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Staff Salaries &amp; Wages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$435,749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$5,550,708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$4,805,526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$4,661,360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$4,521,519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$4,385,874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Employee Merit/Bonus Pool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$55,507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$144,166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$139,841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$135,646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$131,576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M&amp;O + Employee Allowances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$502,091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$333,519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$313,508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$294,698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$277,016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$260,395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9773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Employee Benefits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$1,642,864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$1,429,520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$1,386,633.99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$1,345,035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$1,304,684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Employee Related Expenses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$937,840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$7,582,598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$6,692,719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$6,482,533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$6,279,216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$6,082,529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Operating  Income</a:t>
                      </a:r>
                      <a:r>
                        <a:rPr lang="en-U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(Loss)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($937,840)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$306,507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$1,196,386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$1,406,573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$1,609,890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$1,806,577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5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Building Related Expenses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1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Lease of Building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$450,000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$459,000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$468,180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$477,544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$487,094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Utilities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$60,000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$61,200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$62,424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$63,672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$64,946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Relocation Expenses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$710,000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Continuous Improvement Software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$100,000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$100,000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$100,000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$100,000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$100,000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Building Related Expenses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$1,320,000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$620,200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$630,604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$641,216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$652,040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Expenditures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$937,840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$8,902,598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$7,312,919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$7,113,137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$6,920,432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$6,734,569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761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Income</a:t>
                      </a:r>
                      <a:r>
                        <a:rPr lang="en-US" sz="13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(Loss)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($937,840)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($1,013,493)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$576,186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$775,969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$968,674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$1,154,536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248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Net Assets: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FY2012 Reserves- Beginning Balance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$2,000,000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$1,062,160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$48,667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$624,853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$1,400,822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$2,369,496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229">
                <a:tc>
                  <a:txBody>
                    <a:bodyPr/>
                    <a:lstStyle/>
                    <a:p>
                      <a:pPr marL="114300" indent="0"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Change in Fund Balance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($937,840)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($1,013,493)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$576,186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$775,969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$968,674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$1,154,536 </a:t>
                      </a:r>
                    </a:p>
                  </a:txBody>
                  <a:tcPr marL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733"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Ending Net Assets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dbl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$1,062,160 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dbl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$48,667 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dbl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$624,853 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dbl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$1,400,822 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dbl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$2,369,496 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1" i="0" u="dbl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$3,524,032 </a:t>
                      </a:r>
                    </a:p>
                  </a:txBody>
                  <a:tcPr marL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3941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1828800"/>
            <a:ext cx="8229600" cy="2362200"/>
          </a:xfrm>
        </p:spPr>
        <p:txBody>
          <a:bodyPr/>
          <a:lstStyle/>
          <a:p>
            <a:r>
              <a:rPr lang="en-US" dirty="0" smtClean="0"/>
              <a:t>UNT System</a:t>
            </a:r>
            <a:br>
              <a:rPr lang="en-US" dirty="0" smtClean="0"/>
            </a:br>
            <a:r>
              <a:rPr lang="en-US" dirty="0" smtClean="0"/>
              <a:t>Information Technology Shared Services (ITSS)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9DCD-38D2-4C8D-BE13-F46BB3EA22D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6062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000" y="832991"/>
            <a:ext cx="8692726" cy="538609"/>
          </a:xfrm>
        </p:spPr>
        <p:txBody>
          <a:bodyPr>
            <a:noAutofit/>
          </a:bodyPr>
          <a:lstStyle/>
          <a:p>
            <a:pPr marL="0" lvl="0" indent="0" algn="l"/>
            <a:r>
              <a:rPr lang="en-US" dirty="0" smtClean="0"/>
              <a:t>ITSS Major Initiatives 2011-2012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b="1" smtClean="0">
                <a:solidFill>
                  <a:schemeClr val="bg1"/>
                </a:solidFill>
              </a:rPr>
              <a:pPr/>
              <a:t>18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927190" y="1555774"/>
            <a:ext cx="7302500" cy="4768825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9282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MAY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15378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JUN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21474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JUL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27570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AUG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33666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SEP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39762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OCT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45858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NOV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51954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DEC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58050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JAN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4146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FEB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70242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MAR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6" name="Rectangle 15"/>
          <p:cNvSpPr>
            <a:spLocks noChangeArrowheads="1"/>
          </p:cNvSpPr>
          <p:nvPr/>
        </p:nvSpPr>
        <p:spPr bwMode="auto">
          <a:xfrm>
            <a:off x="7633808" y="1524000"/>
            <a:ext cx="596900" cy="444500"/>
          </a:xfrm>
          <a:prstGeom prst="rect">
            <a:avLst/>
          </a:prstGeom>
          <a:solidFill>
            <a:srgbClr val="009000"/>
          </a:solidFill>
          <a:ln>
            <a:noFill/>
          </a:ln>
          <a:effectLst/>
          <a:extLst/>
        </p:spPr>
        <p:txBody>
          <a:bodyPr wrap="none" lIns="92075" tIns="46038" rIns="92075" bIns="46038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Verdana" pitchFamily="34" charset="0"/>
              </a:rPr>
              <a:t>APR</a:t>
            </a:r>
            <a:endParaRPr lang="en-US" sz="1200" b="1" dirty="0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67" name="Line 16"/>
          <p:cNvSpPr>
            <a:spLocks noChangeShapeType="1"/>
          </p:cNvSpPr>
          <p:nvPr/>
        </p:nvSpPr>
        <p:spPr bwMode="auto">
          <a:xfrm>
            <a:off x="921858" y="2009354"/>
            <a:ext cx="7315200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000" b="1" dirty="0"/>
          </a:p>
        </p:txBody>
      </p:sp>
      <p:sp>
        <p:nvSpPr>
          <p:cNvPr id="68" name="Line 17"/>
          <p:cNvSpPr>
            <a:spLocks noChangeShapeType="1"/>
          </p:cNvSpPr>
          <p:nvPr/>
        </p:nvSpPr>
        <p:spPr bwMode="auto">
          <a:xfrm>
            <a:off x="1509713" y="1600200"/>
            <a:ext cx="0" cy="472439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69" name="Line 18"/>
          <p:cNvSpPr>
            <a:spLocks noChangeShapeType="1"/>
          </p:cNvSpPr>
          <p:nvPr/>
        </p:nvSpPr>
        <p:spPr bwMode="auto">
          <a:xfrm>
            <a:off x="2119313" y="1600199"/>
            <a:ext cx="0" cy="4724399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0" name="Line 19"/>
          <p:cNvSpPr>
            <a:spLocks noChangeShapeType="1"/>
          </p:cNvSpPr>
          <p:nvPr/>
        </p:nvSpPr>
        <p:spPr bwMode="auto">
          <a:xfrm>
            <a:off x="2728912" y="1600200"/>
            <a:ext cx="14287" cy="472439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1" name="Line 20"/>
          <p:cNvSpPr>
            <a:spLocks noChangeShapeType="1"/>
          </p:cNvSpPr>
          <p:nvPr/>
        </p:nvSpPr>
        <p:spPr bwMode="auto">
          <a:xfrm>
            <a:off x="3338513" y="1600199"/>
            <a:ext cx="0" cy="4724399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>
            <a:off x="3948112" y="1600199"/>
            <a:ext cx="6351" cy="4724399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3" name="Line 22"/>
          <p:cNvSpPr>
            <a:spLocks noChangeShapeType="1"/>
          </p:cNvSpPr>
          <p:nvPr/>
        </p:nvSpPr>
        <p:spPr bwMode="auto">
          <a:xfrm>
            <a:off x="4557713" y="1600199"/>
            <a:ext cx="7936" cy="4724399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4" name="Line 23"/>
          <p:cNvSpPr>
            <a:spLocks noChangeShapeType="1"/>
          </p:cNvSpPr>
          <p:nvPr/>
        </p:nvSpPr>
        <p:spPr bwMode="auto">
          <a:xfrm>
            <a:off x="5167313" y="1600199"/>
            <a:ext cx="0" cy="4724399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5" name="Line 24"/>
          <p:cNvSpPr>
            <a:spLocks noChangeShapeType="1"/>
          </p:cNvSpPr>
          <p:nvPr/>
        </p:nvSpPr>
        <p:spPr bwMode="auto">
          <a:xfrm>
            <a:off x="5776912" y="1600199"/>
            <a:ext cx="15395" cy="4724399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6" name="Line 25"/>
          <p:cNvSpPr>
            <a:spLocks noChangeShapeType="1"/>
          </p:cNvSpPr>
          <p:nvPr/>
        </p:nvSpPr>
        <p:spPr bwMode="auto">
          <a:xfrm>
            <a:off x="6386512" y="1600200"/>
            <a:ext cx="8731" cy="472439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7" name="Line 26"/>
          <p:cNvSpPr>
            <a:spLocks noChangeShapeType="1"/>
          </p:cNvSpPr>
          <p:nvPr/>
        </p:nvSpPr>
        <p:spPr bwMode="auto">
          <a:xfrm>
            <a:off x="6996113" y="1600200"/>
            <a:ext cx="14286" cy="4724398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8" name="Line 27"/>
          <p:cNvSpPr>
            <a:spLocks noChangeShapeType="1"/>
          </p:cNvSpPr>
          <p:nvPr/>
        </p:nvSpPr>
        <p:spPr bwMode="auto">
          <a:xfrm>
            <a:off x="7605712" y="1600199"/>
            <a:ext cx="15395" cy="4724399"/>
          </a:xfrm>
          <a:prstGeom prst="line">
            <a:avLst/>
          </a:prstGeom>
          <a:noFill/>
          <a:ln w="12700">
            <a:solidFill>
              <a:srgbClr val="C0C0C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79" name="AutoShape 31"/>
          <p:cNvSpPr>
            <a:spLocks noChangeArrowheads="1"/>
          </p:cNvSpPr>
          <p:nvPr/>
        </p:nvSpPr>
        <p:spPr bwMode="auto">
          <a:xfrm>
            <a:off x="947824" y="2748651"/>
            <a:ext cx="2417675" cy="274637"/>
          </a:xfrm>
          <a:prstGeom prst="homePlate">
            <a:avLst>
              <a:gd name="adj" fmla="val 6589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r>
              <a:rPr lang="en-US" sz="1000" b="1" dirty="0" smtClean="0">
                <a:latin typeface="Verdana" pitchFamily="34" charset="0"/>
              </a:rPr>
              <a:t>FY 2012 Budget &amp; Allocations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80" name="AutoShape 32"/>
          <p:cNvSpPr>
            <a:spLocks noChangeArrowheads="1"/>
          </p:cNvSpPr>
          <p:nvPr/>
        </p:nvSpPr>
        <p:spPr bwMode="auto">
          <a:xfrm>
            <a:off x="5472112" y="5639011"/>
            <a:ext cx="2757487" cy="274637"/>
          </a:xfrm>
          <a:prstGeom prst="homePlate">
            <a:avLst>
              <a:gd name="adj" fmla="val 5894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92075" tIns="46038" rIns="92075" bIns="46038" anchor="ctr"/>
          <a:lstStyle/>
          <a:p>
            <a:r>
              <a:rPr lang="en-US" sz="1000" b="1" dirty="0" smtClean="0">
                <a:latin typeface="Verdana" pitchFamily="34" charset="0"/>
              </a:rPr>
              <a:t>Continuous Improvement (ongoing)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936145" y="1954901"/>
            <a:ext cx="7304088" cy="0"/>
          </a:xfrm>
          <a:prstGeom prst="line">
            <a:avLst/>
          </a:prstGeom>
          <a:noFill/>
          <a:ln w="19050">
            <a:solidFill>
              <a:srgbClr val="0066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588" tIns="65088" rIns="128588" bIns="65088" anchor="ctr"/>
          <a:lstStyle/>
          <a:p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83" name="AutoShape 29"/>
          <p:cNvSpPr>
            <a:spLocks noChangeArrowheads="1"/>
          </p:cNvSpPr>
          <p:nvPr/>
        </p:nvSpPr>
        <p:spPr bwMode="auto">
          <a:xfrm>
            <a:off x="947824" y="2057400"/>
            <a:ext cx="3609889" cy="274638"/>
          </a:xfrm>
          <a:prstGeom prst="homePlate">
            <a:avLst>
              <a:gd name="adj" fmla="val 6185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pPr algn="ctr" defTabSz="1279525"/>
            <a:r>
              <a:rPr lang="en-US" sz="1000" b="1" dirty="0" smtClean="0">
                <a:latin typeface="Verdana" pitchFamily="34" charset="0"/>
              </a:rPr>
              <a:t>Organizational Splits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84" name="AutoShape 31"/>
          <p:cNvSpPr>
            <a:spLocks noChangeArrowheads="1"/>
          </p:cNvSpPr>
          <p:nvPr/>
        </p:nvSpPr>
        <p:spPr bwMode="auto">
          <a:xfrm>
            <a:off x="2743200" y="3102664"/>
            <a:ext cx="2452208" cy="274637"/>
          </a:xfrm>
          <a:prstGeom prst="homePlate">
            <a:avLst>
              <a:gd name="adj" fmla="val 6589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0" tIns="65088" rIns="128588" bIns="65088" anchor="ctr"/>
          <a:lstStyle/>
          <a:p>
            <a:r>
              <a:rPr lang="en-US" sz="1000" b="1" dirty="0" smtClean="0">
                <a:latin typeface="Verdana" pitchFamily="34" charset="0"/>
              </a:rPr>
              <a:t>Governance Structures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85" name="AutoShape 31"/>
          <p:cNvSpPr>
            <a:spLocks noChangeArrowheads="1"/>
          </p:cNvSpPr>
          <p:nvPr/>
        </p:nvSpPr>
        <p:spPr bwMode="auto">
          <a:xfrm>
            <a:off x="1814513" y="3463026"/>
            <a:ext cx="2773675" cy="274637"/>
          </a:xfrm>
          <a:prstGeom prst="homePlate">
            <a:avLst>
              <a:gd name="adj" fmla="val 6589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r>
              <a:rPr lang="en-US" sz="1000" b="1" dirty="0" smtClean="0">
                <a:latin typeface="Verdana" pitchFamily="34" charset="0"/>
              </a:rPr>
              <a:t>Services Catalog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86" name="AutoShape 31"/>
          <p:cNvSpPr>
            <a:spLocks noChangeArrowheads="1"/>
          </p:cNvSpPr>
          <p:nvPr/>
        </p:nvSpPr>
        <p:spPr bwMode="auto">
          <a:xfrm>
            <a:off x="4572000" y="4907594"/>
            <a:ext cx="3657600" cy="274637"/>
          </a:xfrm>
          <a:prstGeom prst="homePlate">
            <a:avLst>
              <a:gd name="adj" fmla="val 6589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r>
              <a:rPr lang="en-US" sz="1000" b="1" dirty="0" smtClean="0">
                <a:latin typeface="Verdana" pitchFamily="34" charset="0"/>
              </a:rPr>
              <a:t>Process Design and Implementation (ongoing)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87" name="AutoShape 31"/>
          <p:cNvSpPr>
            <a:spLocks noChangeArrowheads="1"/>
          </p:cNvSpPr>
          <p:nvPr/>
        </p:nvSpPr>
        <p:spPr bwMode="auto">
          <a:xfrm>
            <a:off x="3352800" y="3810057"/>
            <a:ext cx="1828799" cy="274637"/>
          </a:xfrm>
          <a:prstGeom prst="homePlate">
            <a:avLst>
              <a:gd name="adj" fmla="val 6589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0" tIns="65088" rIns="0" bIns="65088" anchor="ctr"/>
          <a:lstStyle/>
          <a:p>
            <a:r>
              <a:rPr lang="en-US" sz="1000" b="1" dirty="0" smtClean="0">
                <a:latin typeface="Verdana" pitchFamily="34" charset="0"/>
              </a:rPr>
              <a:t>Customer Service Metrics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88" name="AutoShape 31"/>
          <p:cNvSpPr>
            <a:spLocks noChangeArrowheads="1"/>
          </p:cNvSpPr>
          <p:nvPr/>
        </p:nvSpPr>
        <p:spPr bwMode="auto">
          <a:xfrm>
            <a:off x="4557713" y="5279968"/>
            <a:ext cx="3675063" cy="274637"/>
          </a:xfrm>
          <a:prstGeom prst="homePlate">
            <a:avLst>
              <a:gd name="adj" fmla="val 6589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r>
              <a:rPr lang="en-US" sz="1000" b="1" dirty="0" smtClean="0">
                <a:latin typeface="Verdana" pitchFamily="34" charset="0"/>
              </a:rPr>
              <a:t>Measures (ongoing)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89" name="AutoShape 31"/>
          <p:cNvSpPr>
            <a:spLocks noChangeArrowheads="1"/>
          </p:cNvSpPr>
          <p:nvPr/>
        </p:nvSpPr>
        <p:spPr bwMode="auto">
          <a:xfrm>
            <a:off x="4571999" y="4554060"/>
            <a:ext cx="3657600" cy="274637"/>
          </a:xfrm>
          <a:prstGeom prst="homePlate">
            <a:avLst>
              <a:gd name="adj" fmla="val 6589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r>
              <a:rPr lang="en-US" sz="1000" b="1" dirty="0" smtClean="0">
                <a:latin typeface="Verdana" pitchFamily="34" charset="0"/>
              </a:rPr>
              <a:t>Updated Strategic IT Plan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90" name="AutoShape 31"/>
          <p:cNvSpPr>
            <a:spLocks noChangeArrowheads="1"/>
          </p:cNvSpPr>
          <p:nvPr/>
        </p:nvSpPr>
        <p:spPr bwMode="auto">
          <a:xfrm>
            <a:off x="3654424" y="4172371"/>
            <a:ext cx="3051177" cy="274637"/>
          </a:xfrm>
          <a:prstGeom prst="homePlate">
            <a:avLst>
              <a:gd name="adj" fmla="val 6589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128588" tIns="65088" rIns="164592" bIns="65088" anchor="ctr"/>
          <a:lstStyle/>
          <a:p>
            <a:r>
              <a:rPr lang="en-US" sz="1000" b="1" dirty="0" smtClean="0">
                <a:latin typeface="Verdana" pitchFamily="34" charset="0"/>
              </a:rPr>
              <a:t>Internal Baseline Metrics &amp; First SLA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91" name="AutoShape 29"/>
          <p:cNvSpPr>
            <a:spLocks noChangeArrowheads="1"/>
          </p:cNvSpPr>
          <p:nvPr/>
        </p:nvSpPr>
        <p:spPr bwMode="auto">
          <a:xfrm>
            <a:off x="1204913" y="2388288"/>
            <a:ext cx="7024687" cy="274638"/>
          </a:xfrm>
          <a:prstGeom prst="homePlate">
            <a:avLst>
              <a:gd name="adj" fmla="val 6185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pPr defTabSz="1279525"/>
            <a:r>
              <a:rPr lang="en-US" sz="1000" b="1" dirty="0" smtClean="0">
                <a:latin typeface="Verdana" pitchFamily="34" charset="0"/>
              </a:rPr>
              <a:t>Marketing, Communications, Change Management &amp; Training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92" name="AutoShape 31"/>
          <p:cNvSpPr>
            <a:spLocks noChangeArrowheads="1"/>
          </p:cNvSpPr>
          <p:nvPr/>
        </p:nvSpPr>
        <p:spPr bwMode="auto">
          <a:xfrm>
            <a:off x="3352800" y="2748651"/>
            <a:ext cx="2451099" cy="274637"/>
          </a:xfrm>
          <a:prstGeom prst="homePlate">
            <a:avLst>
              <a:gd name="adj" fmla="val 6589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r>
              <a:rPr lang="en-US" sz="1000" b="1" dirty="0" smtClean="0">
                <a:latin typeface="Verdana" pitchFamily="34" charset="0"/>
              </a:rPr>
              <a:t>Activity Based Costing Analysis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93" name="AutoShape 31"/>
          <p:cNvSpPr>
            <a:spLocks noChangeArrowheads="1"/>
          </p:cNvSpPr>
          <p:nvPr/>
        </p:nvSpPr>
        <p:spPr bwMode="auto">
          <a:xfrm>
            <a:off x="4579458" y="3457097"/>
            <a:ext cx="3650142" cy="274637"/>
          </a:xfrm>
          <a:prstGeom prst="homePlate">
            <a:avLst>
              <a:gd name="adj" fmla="val 6589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pPr algn="ctr"/>
            <a:r>
              <a:rPr lang="en-US" sz="1000" b="1" dirty="0" smtClean="0">
                <a:latin typeface="Verdana" pitchFamily="34" charset="0"/>
              </a:rPr>
              <a:t>Maintain &amp; Update Services Catalog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94" name="AutoShape 31"/>
          <p:cNvSpPr>
            <a:spLocks noChangeArrowheads="1"/>
          </p:cNvSpPr>
          <p:nvPr/>
        </p:nvSpPr>
        <p:spPr bwMode="auto">
          <a:xfrm>
            <a:off x="5791199" y="2752247"/>
            <a:ext cx="2438401" cy="274637"/>
          </a:xfrm>
          <a:prstGeom prst="homePlate">
            <a:avLst>
              <a:gd name="adj" fmla="val 65897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r>
              <a:rPr lang="en-US" sz="1000" b="1" dirty="0" smtClean="0">
                <a:latin typeface="Verdana" pitchFamily="34" charset="0"/>
              </a:rPr>
              <a:t>Update Allocation Methods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95" name="AutoShape 29"/>
          <p:cNvSpPr>
            <a:spLocks noChangeArrowheads="1"/>
          </p:cNvSpPr>
          <p:nvPr/>
        </p:nvSpPr>
        <p:spPr bwMode="auto">
          <a:xfrm>
            <a:off x="4579458" y="2041735"/>
            <a:ext cx="1160903" cy="274638"/>
          </a:xfrm>
          <a:prstGeom prst="homePlate">
            <a:avLst>
              <a:gd name="adj" fmla="val 6185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0" tIns="65088" rIns="91440" bIns="65088" anchor="ctr"/>
          <a:lstStyle/>
          <a:p>
            <a:pPr algn="ctr" defTabSz="1279525"/>
            <a:r>
              <a:rPr lang="en-US" sz="1000" b="1" dirty="0" smtClean="0">
                <a:latin typeface="Verdana" pitchFamily="34" charset="0"/>
              </a:rPr>
              <a:t>Organization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5174142" y="3816305"/>
            <a:ext cx="3055458" cy="274637"/>
          </a:xfrm>
          <a:prstGeom prst="homePlate">
            <a:avLst>
              <a:gd name="adj" fmla="val 6589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pPr algn="ctr"/>
            <a:r>
              <a:rPr lang="en-US" sz="1000" b="1" dirty="0" smtClean="0">
                <a:latin typeface="Verdana" pitchFamily="34" charset="0"/>
              </a:rPr>
              <a:t>Ongoing Measurement &amp; Reporting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50" name="AutoShape 31"/>
          <p:cNvSpPr>
            <a:spLocks noChangeArrowheads="1"/>
          </p:cNvSpPr>
          <p:nvPr/>
        </p:nvSpPr>
        <p:spPr bwMode="auto">
          <a:xfrm>
            <a:off x="6688378" y="4173060"/>
            <a:ext cx="1541222" cy="274637"/>
          </a:xfrm>
          <a:prstGeom prst="homePlate">
            <a:avLst>
              <a:gd name="adj" fmla="val 6589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pPr algn="ctr"/>
            <a:r>
              <a:rPr lang="en-US" sz="1000" b="1" dirty="0" smtClean="0">
                <a:latin typeface="Verdana" pitchFamily="34" charset="0"/>
              </a:rPr>
              <a:t>Additional SLAs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51" name="AutoShape 31"/>
          <p:cNvSpPr>
            <a:spLocks noChangeArrowheads="1"/>
          </p:cNvSpPr>
          <p:nvPr/>
        </p:nvSpPr>
        <p:spPr bwMode="auto">
          <a:xfrm>
            <a:off x="5181598" y="3106260"/>
            <a:ext cx="3048001" cy="274637"/>
          </a:xfrm>
          <a:prstGeom prst="homePlate">
            <a:avLst>
              <a:gd name="adj" fmla="val 6589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lIns="128588" tIns="65088" rIns="128588" bIns="65088" anchor="ctr"/>
          <a:lstStyle/>
          <a:p>
            <a:pPr algn="ctr"/>
            <a:r>
              <a:rPr lang="en-US" sz="1000" b="1" dirty="0" smtClean="0">
                <a:latin typeface="Verdana" pitchFamily="34" charset="0"/>
              </a:rPr>
              <a:t>Ongoing Management of Governance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98" name="AutoShape 29"/>
          <p:cNvSpPr>
            <a:spLocks noChangeArrowheads="1"/>
          </p:cNvSpPr>
          <p:nvPr/>
        </p:nvSpPr>
        <p:spPr bwMode="auto">
          <a:xfrm>
            <a:off x="6089169" y="2057400"/>
            <a:ext cx="1516543" cy="274638"/>
          </a:xfrm>
          <a:prstGeom prst="homePlate">
            <a:avLst>
              <a:gd name="adj" fmla="val 61852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lIns="0" tIns="65088" rIns="91440" bIns="65088" anchor="ctr"/>
          <a:lstStyle/>
          <a:p>
            <a:pPr algn="ctr" defTabSz="1279525"/>
            <a:r>
              <a:rPr lang="en-US" sz="1000" b="1" dirty="0" smtClean="0">
                <a:latin typeface="Verdana" pitchFamily="34" charset="0"/>
              </a:rPr>
              <a:t>Towers Watson</a:t>
            </a:r>
            <a:endParaRPr lang="en-US" sz="1000" b="1" dirty="0">
              <a:latin typeface="Verdana" pitchFamily="34" charset="0"/>
            </a:endParaRPr>
          </a:p>
        </p:txBody>
      </p:sp>
      <p:sp>
        <p:nvSpPr>
          <p:cNvPr id="52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705600"/>
            <a:ext cx="2888658" cy="152400"/>
          </a:xfrm>
        </p:spPr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UNT System Shared Services Update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1003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Services – Organizational Chart (before ITSS)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075" y="1933575"/>
            <a:ext cx="870585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17687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7200" y="1371600"/>
            <a:ext cx="8534400" cy="4953000"/>
          </a:xfrm>
        </p:spPr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UNT System Business Service Center (BSC)</a:t>
            </a:r>
          </a:p>
          <a:p>
            <a:r>
              <a:rPr lang="en-US" dirty="0" smtClean="0"/>
              <a:t>UNT System Information Technology Shared Services (ITSS)</a:t>
            </a:r>
          </a:p>
          <a:p>
            <a:r>
              <a:rPr lang="en-US" dirty="0" smtClean="0"/>
              <a:t>CFO Discussions</a:t>
            </a:r>
          </a:p>
          <a:p>
            <a:r>
              <a:rPr lang="en-US" dirty="0" smtClean="0"/>
              <a:t>Questions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3393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5867400" y="2989114"/>
            <a:ext cx="3094037" cy="3538728"/>
          </a:xfrm>
          <a:prstGeom prst="rect">
            <a:avLst/>
          </a:prstGeom>
          <a:solidFill>
            <a:srgbClr val="008000">
              <a:alpha val="18000"/>
            </a:srgbClr>
          </a:solidFill>
          <a:ln>
            <a:solidFill>
              <a:srgbClr val="00B5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9800" y="3012864"/>
            <a:ext cx="5581400" cy="3542116"/>
          </a:xfrm>
          <a:prstGeom prst="rect">
            <a:avLst/>
          </a:prstGeom>
          <a:solidFill>
            <a:schemeClr val="accent1">
              <a:lumMod val="20000"/>
              <a:lumOff val="80000"/>
              <a:alpha val="58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599"/>
            <a:ext cx="8504237" cy="5191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7663"/>
            <a:ext cx="8991600" cy="523220"/>
          </a:xfrm>
        </p:spPr>
        <p:txBody>
          <a:bodyPr/>
          <a:lstStyle/>
          <a:p>
            <a:r>
              <a:rPr lang="en-US" sz="2800" dirty="0" smtClean="0"/>
              <a:t>IT Services – Functional Chart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26675" y="275794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Centralized</a:t>
            </a:r>
            <a:endParaRPr lang="en-US" sz="1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836725" y="2759615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Campus Specific</a:t>
            </a:r>
            <a:endParaRPr lang="en-US" sz="1200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198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2274"/>
            <a:ext cx="8229600" cy="538609"/>
          </a:xfrm>
        </p:spPr>
        <p:txBody>
          <a:bodyPr/>
          <a:lstStyle/>
          <a:p>
            <a:r>
              <a:rPr lang="en-US" dirty="0" smtClean="0"/>
              <a:t>ITSS Catalog Example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>
          <a:xfrm>
            <a:off x="352425" y="1609725"/>
            <a:ext cx="8478132" cy="3792303"/>
            <a:chOff x="761997" y="2924174"/>
            <a:chExt cx="8394190" cy="3754755"/>
          </a:xfrm>
        </p:grpSpPr>
        <p:sp>
          <p:nvSpPr>
            <p:cNvPr id="21" name="Right Brace 20"/>
            <p:cNvSpPr/>
            <p:nvPr/>
          </p:nvSpPr>
          <p:spPr>
            <a:xfrm>
              <a:off x="7319764" y="3222497"/>
              <a:ext cx="294894" cy="2304288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2" name="Right Brace 21"/>
            <p:cNvSpPr/>
            <p:nvPr/>
          </p:nvSpPr>
          <p:spPr>
            <a:xfrm>
              <a:off x="7348911" y="5569389"/>
              <a:ext cx="265747" cy="1109540"/>
            </a:xfrm>
            <a:prstGeom prst="rightBrac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23" name="Text Box 3"/>
            <p:cNvSpPr txBox="1"/>
            <p:nvPr/>
          </p:nvSpPr>
          <p:spPr>
            <a:xfrm>
              <a:off x="7800875" y="3767707"/>
              <a:ext cx="1355312" cy="977266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ea typeface="Calibri"/>
                  <a:cs typeface="Times New Roman"/>
                </a:rPr>
                <a:t>Business Facing Services</a:t>
              </a:r>
            </a:p>
          </p:txBody>
        </p:sp>
        <p:sp>
          <p:nvSpPr>
            <p:cNvPr id="24" name="Text Box 4"/>
            <p:cNvSpPr txBox="1"/>
            <p:nvPr/>
          </p:nvSpPr>
          <p:spPr>
            <a:xfrm>
              <a:off x="7847102" y="5623525"/>
              <a:ext cx="1134999" cy="726220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ea typeface="Calibri"/>
                  <a:cs typeface="Times New Roman"/>
                </a:rPr>
                <a:t>Internal Services</a:t>
              </a:r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2694570571"/>
                </p:ext>
              </p:extLst>
            </p:nvPr>
          </p:nvGraphicFramePr>
          <p:xfrm>
            <a:off x="761997" y="2924174"/>
            <a:ext cx="6460234" cy="3754755"/>
          </p:xfrm>
          <a:graphic>
            <a:graphicData uri="http://schemas.openxmlformats.org/presentationml/2006/ole">
              <p:oleObj spid="_x0000_s1046" name="Worksheet" r:id="rId3" imgW="5981726" imgH="3476651" progId="Excel.Sheet.12">
                <p:embed/>
              </p:oleObj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xmlns="" val="1786819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>
                <a:solidFill>
                  <a:prstClr val="white"/>
                </a:solidFill>
              </a:rPr>
              <a:pPr/>
              <a:t>22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6885"/>
            <a:ext cx="8229600" cy="553998"/>
          </a:xfrm>
        </p:spPr>
        <p:txBody>
          <a:bodyPr/>
          <a:lstStyle/>
          <a:p>
            <a:r>
              <a:rPr lang="en-US" dirty="0" smtClean="0"/>
              <a:t>IT Scorecard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22913402"/>
              </p:ext>
            </p:extLst>
          </p:nvPr>
        </p:nvGraphicFramePr>
        <p:xfrm>
          <a:off x="152400" y="762001"/>
          <a:ext cx="8848727" cy="588762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33560"/>
                <a:gridCol w="950256"/>
                <a:gridCol w="2101166"/>
                <a:gridCol w="4425545"/>
                <a:gridCol w="318324"/>
                <a:gridCol w="519876"/>
              </a:tblGrid>
              <a:tr h="3210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 err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Persp</a:t>
                      </a: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.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Goal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Strategic Objectives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Strategic Measures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Freq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Type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</a:tr>
              <a:tr h="193289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FINANCIAL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Facilitate Long-Term Financial Savings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Improve Cost Effectiveness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IT Operating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Budget to Actual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IT Operating Cost per System-wide Total FTE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IT Operating Budget as a Percentage of UNT System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Operating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Budget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IT Operating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Cost per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IT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FTE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4F5"/>
                    </a:solidFill>
                  </a:tcPr>
                </a:tc>
              </a:tr>
              <a:tr h="716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608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CUSTOMER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8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Focus on Customer Needs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8F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Deliver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 Exceptional Customer Service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Helpdesk Inquiries Resolved Satisfactorily</a:t>
                      </a: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8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8F1"/>
                    </a:solidFill>
                  </a:tcPr>
                </a:tc>
              </a:tr>
              <a:tr h="4617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Customer Satisfaction Rate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8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Lag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E8F1"/>
                    </a:solidFill>
                  </a:tcPr>
                </a:tc>
              </a:tr>
              <a:tr h="55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3289">
                <a:tc rowSpan="1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INTERNAL PROCESS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Improve Quality of Services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Leverage Shared Licensing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Shared Licensing as a Percentage of Total Possible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Savings Generated Through Shared Licensing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Leverage Current Technology</a:t>
                      </a: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Number of Supported Software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Environments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Lead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Number of Repetitive Tasks Automated with a Tool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Lead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Virtualized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Environments as a Percentage of Total Possible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Lag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Virtualized Storage as a Percentage of Total Possible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Times New Roman"/>
                        </a:rPr>
                        <a:t>Lag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Consolidate Facilities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Facilities Consolidated as a Percentage of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Total Possible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Savings Generated through Facility Consolidation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Continually Improve Key Processes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Calibri"/>
                        </a:rPr>
                        <a:t>Savings Through Process Improvement Projects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Percent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of Projects Completed</a:t>
                      </a: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on Time on Budget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6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Percent of Employees Involved in Process Improvement Teams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50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3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3289"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LEARNING &amp; GROWTH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Nurture an Employee-centric Culture</a:t>
                      </a:r>
                      <a:endParaRPr lang="en-US" sz="13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vert="vert27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Improve Employee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Skills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Training Hours Per Employee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Number of Employees Leading Project Teams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Personal Development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Plan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Completion %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Maintain a Motivated Workforce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Employee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Retention Rate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Q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Lead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Average Employee Tenure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</a:tr>
              <a:tr h="1932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Employee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Satisfaction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Rate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Calibri"/>
                          <a:cs typeface="Times New Roman"/>
                        </a:rPr>
                        <a:t>Lag</a:t>
                      </a:r>
                      <a:endParaRPr lang="en-US" sz="12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25386" marR="5289" marT="5289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EFB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96590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ITSS Budget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Under development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5638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6048"/>
            <a:ext cx="8229600" cy="984885"/>
          </a:xfrm>
        </p:spPr>
        <p:txBody>
          <a:bodyPr/>
          <a:lstStyle/>
          <a:p>
            <a:pPr algn="ctr"/>
            <a:r>
              <a:rPr lang="en-US" dirty="0" smtClean="0"/>
              <a:t>UNT System Shared Services</a:t>
            </a:r>
            <a:br>
              <a:rPr lang="en-US" dirty="0" smtClean="0"/>
            </a:br>
            <a:r>
              <a:rPr lang="en-US" dirty="0" smtClean="0"/>
              <a:t>Campus Perspectives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7200" y="2057400"/>
            <a:ext cx="8229600" cy="4267200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3200" dirty="0"/>
              <a:t>Benefits, Challenges, Disruptions, Expectations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None/>
            </a:pPr>
            <a:endParaRPr lang="en-US" sz="3200" dirty="0" smtClean="0"/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3200" b="1" dirty="0" smtClean="0"/>
              <a:t>Jean Bush</a:t>
            </a:r>
            <a:r>
              <a:rPr lang="en-US" sz="3200" dirty="0" smtClean="0"/>
              <a:t>, University of North Texas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3200" b="1" dirty="0" smtClean="0"/>
              <a:t>Michael Mueller</a:t>
            </a:r>
            <a:r>
              <a:rPr lang="en-US" sz="3200" dirty="0" smtClean="0"/>
              <a:t>, UNT Health Science Center</a:t>
            </a:r>
          </a:p>
          <a:p>
            <a:pPr marL="0" indent="0" algn="ctr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3200" b="1" dirty="0" smtClean="0"/>
              <a:t>Wayne Usry</a:t>
            </a:r>
            <a:r>
              <a:rPr lang="en-US" sz="3200" dirty="0" smtClean="0"/>
              <a:t>, UNT at Dallas</a:t>
            </a:r>
          </a:p>
          <a:p>
            <a:pPr marL="0" indent="0" algn="ctr">
              <a:buNone/>
            </a:pPr>
            <a:endParaRPr lang="en-US" sz="3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5488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5400" dirty="0" smtClean="0">
                <a:latin typeface="Arial" pitchFamily="34" charset="0"/>
                <a:cs typeface="Arial" pitchFamily="34" charset="0"/>
              </a:rPr>
              <a:t>Questions?</a:t>
            </a: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7797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Trends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7200" y="1371600"/>
            <a:ext cx="8458200" cy="5181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According to Shared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Services &amp; Outsourcing Network </a:t>
            </a:r>
            <a:endParaRPr lang="en-US" sz="2400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In 2004, </a:t>
            </a:r>
            <a:r>
              <a:rPr lang="en-US" sz="2000" u="sng" dirty="0" smtClean="0">
                <a:latin typeface="Calibri" pitchFamily="34" charset="0"/>
                <a:cs typeface="Calibri" pitchFamily="34" charset="0"/>
              </a:rPr>
              <a:t>24%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of executives worldwide thought shared services was ‘strategic’ for their business. 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In 2011, </a:t>
            </a:r>
            <a:r>
              <a:rPr lang="en-US" sz="2000" u="sng" dirty="0" smtClean="0">
                <a:latin typeface="Calibri" pitchFamily="34" charset="0"/>
                <a:cs typeface="Calibri" pitchFamily="34" charset="0"/>
              </a:rPr>
              <a:t>89%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think it is…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1600" dirty="0" smtClean="0">
                <a:latin typeface="Calibri" pitchFamily="34" charset="0"/>
                <a:cs typeface="Calibri" pitchFamily="34" charset="0"/>
              </a:rPr>
            </a:br>
            <a:endParaRPr lang="en-US" sz="16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According to the Deloitte – </a:t>
            </a:r>
            <a:r>
              <a:rPr lang="en-US" sz="2400" i="1" dirty="0" smtClean="0">
                <a:latin typeface="Calibri" pitchFamily="34" charset="0"/>
                <a:cs typeface="Calibri" pitchFamily="34" charset="0"/>
              </a:rPr>
              <a:t>2011 Global Shared Services Survey Results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13% of respondents in 2011 are from the Public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Sector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US" sz="2000" dirty="0" smtClean="0">
                <a:latin typeface="Calibri" pitchFamily="34" charset="0"/>
                <a:cs typeface="Calibri" pitchFamily="34" charset="0"/>
              </a:rPr>
            </a:br>
            <a:r>
              <a:rPr lang="en-US" sz="2000" dirty="0" smtClean="0">
                <a:latin typeface="Calibri" pitchFamily="34" charset="0"/>
                <a:cs typeface="Calibri" pitchFamily="34" charset="0"/>
              </a:rPr>
              <a:t>(up from 7% in 2009)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85% of shared service centers are less than 10 years old</a:t>
            </a:r>
            <a:br>
              <a:rPr lang="en-US" sz="2000" dirty="0" smtClean="0">
                <a:latin typeface="Calibri" pitchFamily="34" charset="0"/>
                <a:cs typeface="Calibri" pitchFamily="34" charset="0"/>
              </a:rPr>
            </a:br>
            <a:r>
              <a:rPr lang="en-US" sz="2000" dirty="0" smtClean="0">
                <a:latin typeface="Calibri" pitchFamily="34" charset="0"/>
                <a:cs typeface="Calibri" pitchFamily="34" charset="0"/>
              </a:rPr>
              <a:t>(A young and growing trend)</a:t>
            </a:r>
          </a:p>
          <a:p>
            <a:pPr lvl="1"/>
            <a:r>
              <a:rPr lang="en-US" sz="2000" dirty="0" smtClean="0">
                <a:latin typeface="Calibri" pitchFamily="34" charset="0"/>
                <a:cs typeface="Calibri" pitchFamily="34" charset="0"/>
              </a:rPr>
              <a:t>Top three areas implementing shared services:</a:t>
            </a:r>
          </a:p>
          <a:p>
            <a:pPr lvl="2"/>
            <a:r>
              <a:rPr lang="en-US" sz="1800" dirty="0" smtClean="0">
                <a:latin typeface="Calibri" pitchFamily="34" charset="0"/>
                <a:cs typeface="Calibri" pitchFamily="34" charset="0"/>
              </a:rPr>
              <a:t>Finance (93%)</a:t>
            </a:r>
          </a:p>
          <a:p>
            <a:pPr lvl="2"/>
            <a:r>
              <a:rPr lang="en-US" sz="1800" dirty="0" smtClean="0">
                <a:latin typeface="Calibri" pitchFamily="34" charset="0"/>
                <a:cs typeface="Calibri" pitchFamily="34" charset="0"/>
              </a:rPr>
              <a:t>Human Resources (60%)</a:t>
            </a:r>
          </a:p>
          <a:p>
            <a:pPr lvl="2"/>
            <a:r>
              <a:rPr lang="en-US" sz="1800" dirty="0" smtClean="0">
                <a:latin typeface="Calibri" pitchFamily="34" charset="0"/>
                <a:cs typeface="Calibri" pitchFamily="34" charset="0"/>
              </a:rPr>
              <a:t>IT (48%)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7353300" y="5334000"/>
            <a:ext cx="175260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Calibri" pitchFamily="34" charset="0"/>
                <a:cs typeface="Calibri" pitchFamily="34" charset="0"/>
              </a:rPr>
              <a:t>View the entire survey results at </a:t>
            </a:r>
            <a:br>
              <a:rPr lang="en-US" sz="1100" dirty="0">
                <a:latin typeface="Calibri" pitchFamily="34" charset="0"/>
                <a:cs typeface="Calibri" pitchFamily="34" charset="0"/>
              </a:rPr>
            </a:br>
            <a:r>
              <a:rPr lang="en-US" sz="900" dirty="0">
                <a:latin typeface="Calibri" pitchFamily="34" charset="0"/>
                <a:cs typeface="Calibri" pitchFamily="34" charset="0"/>
                <a:hlinkClick r:id="rId2"/>
              </a:rPr>
              <a:t>http://www.deloitte.com/assets/Dcom-UnitedStates/Local%20Assets/Documents/IMOs/Shared%20Services/us_sdt_2011GlobalSharedServicesSurveyExecutiveSummary.pdf</a:t>
            </a:r>
            <a:endParaRPr lang="en-US" sz="1100" dirty="0">
              <a:latin typeface="Calibri" pitchFamily="34" charset="0"/>
              <a:cs typeface="Calibri" pitchFamily="34" charset="0"/>
            </a:endParaRPr>
          </a:p>
          <a:p>
            <a:endParaRPr lang="en-US" sz="9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3053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UNT System Shared Services Goals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Improve </a:t>
            </a:r>
            <a:r>
              <a:rPr lang="en-US" sz="2400" dirty="0"/>
              <a:t>efficiency by eliminating unnecessary duplication of services across the UNT </a:t>
            </a:r>
            <a:r>
              <a:rPr lang="en-US" sz="2400" dirty="0" smtClean="0"/>
              <a:t>System</a:t>
            </a:r>
            <a:endParaRPr lang="en-US" sz="2400" dirty="0"/>
          </a:p>
          <a:p>
            <a:r>
              <a:rPr lang="en-US" sz="2400" dirty="0" smtClean="0"/>
              <a:t>Manage </a:t>
            </a:r>
            <a:r>
              <a:rPr lang="en-US" sz="2400" dirty="0"/>
              <a:t>business services </a:t>
            </a:r>
            <a:r>
              <a:rPr lang="en-US" sz="2400" dirty="0" smtClean="0"/>
              <a:t>strategically</a:t>
            </a:r>
            <a:endParaRPr lang="en-US" sz="2400" dirty="0"/>
          </a:p>
          <a:p>
            <a:r>
              <a:rPr lang="en-US" sz="2400" dirty="0" smtClean="0"/>
              <a:t>Promote </a:t>
            </a:r>
            <a:r>
              <a:rPr lang="en-US" sz="2400" dirty="0"/>
              <a:t>the buying power of the UNT System </a:t>
            </a:r>
            <a:r>
              <a:rPr lang="en-US" sz="2400" dirty="0" smtClean="0"/>
              <a:t>and increase </a:t>
            </a:r>
            <a:r>
              <a:rPr lang="en-US" sz="2400" dirty="0"/>
              <a:t>the ability to leverage </a:t>
            </a:r>
            <a:r>
              <a:rPr lang="en-US" sz="2400" dirty="0" smtClean="0"/>
              <a:t>resources</a:t>
            </a:r>
            <a:endParaRPr lang="en-US" sz="2400" dirty="0"/>
          </a:p>
          <a:p>
            <a:r>
              <a:rPr lang="en-US" sz="2400" dirty="0" smtClean="0"/>
              <a:t>Improve </a:t>
            </a:r>
            <a:r>
              <a:rPr lang="en-US" sz="2400" dirty="0"/>
              <a:t>quality by continually monitoring customer expectations and satisfaction and continuous process evaluation and improvement</a:t>
            </a:r>
          </a:p>
          <a:p>
            <a:r>
              <a:rPr lang="en-US" sz="2400" dirty="0"/>
              <a:t>F</a:t>
            </a:r>
            <a:r>
              <a:rPr lang="en-US" sz="2400" dirty="0" smtClean="0"/>
              <a:t>acilitate </a:t>
            </a:r>
            <a:r>
              <a:rPr lang="en-US" sz="2400" dirty="0"/>
              <a:t>long-term financial savings by providing </a:t>
            </a:r>
            <a:r>
              <a:rPr lang="en-US" sz="2400" dirty="0" smtClean="0"/>
              <a:t>more efficient (cost effective) services</a:t>
            </a:r>
            <a:endParaRPr lang="en-US" sz="2400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2651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Standardize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Automate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Co-locate (where advantageous)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Take care of our employees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Exceed customer expectations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1573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100" y="734175"/>
            <a:ext cx="8229600" cy="553998"/>
          </a:xfrm>
        </p:spPr>
        <p:txBody>
          <a:bodyPr/>
          <a:lstStyle/>
          <a:p>
            <a:r>
              <a:rPr lang="en-US" dirty="0" smtClean="0"/>
              <a:t>Shared Services Evolutionary Stages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7583414"/>
              </p:ext>
            </p:extLst>
          </p:nvPr>
        </p:nvGraphicFramePr>
        <p:xfrm>
          <a:off x="573976" y="1216025"/>
          <a:ext cx="7689268" cy="5329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0886"/>
                <a:gridCol w="1245660"/>
                <a:gridCol w="1245660"/>
                <a:gridCol w="1378531"/>
                <a:gridCol w="1378531"/>
              </a:tblGrid>
              <a:tr h="570113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Implement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FY 2011-2012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Basic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FY 2012-2013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Marketplace</a:t>
                      </a:r>
                    </a:p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Advanced Marketplace</a:t>
                      </a:r>
                    </a:p>
                    <a:p>
                      <a:pPr algn="ctr"/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4362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Objective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Centralize services, standardize processes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Reduce costs, automate processes, implement CI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Provide</a:t>
                      </a:r>
                      <a:r>
                        <a:rPr lang="en-US" sz="1400" baseline="0" dirty="0" smtClean="0"/>
                        <a:t> choice of most effective supplier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Generate revenue and profits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18749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dirty="0" smtClean="0"/>
                        <a:t>Consolidation</a:t>
                      </a:r>
                      <a:r>
                        <a:rPr lang="en-US" sz="1400" baseline="0" dirty="0" smtClean="0"/>
                        <a:t> of:</a:t>
                      </a:r>
                    </a:p>
                    <a:p>
                      <a:pPr marL="58738" indent="-58738"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Trans./admin services</a:t>
                      </a:r>
                    </a:p>
                    <a:p>
                      <a:pPr marL="58738" indent="-58738"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Professional/advisory services</a:t>
                      </a:r>
                      <a:endParaRPr lang="en-US" sz="1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16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Charging for services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16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Possible external sales?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16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Separation of governance function?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28384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Services mandated?</a:t>
                      </a:r>
                    </a:p>
                    <a:p>
                      <a:pPr marL="58738" indent="-58738"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Trans./admin services</a:t>
                      </a:r>
                    </a:p>
                    <a:p>
                      <a:pPr marL="58738" indent="-58738">
                        <a:buFont typeface="Arial" pitchFamily="34" charset="0"/>
                        <a:buChar char="•"/>
                      </a:pPr>
                      <a:r>
                        <a:rPr lang="en-US" sz="1400" baseline="0" dirty="0" smtClean="0"/>
                        <a:t>Professional/advisory services</a:t>
                      </a:r>
                      <a:endParaRPr lang="en-US" sz="1400" dirty="0" smtClean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916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Entity</a:t>
                      </a:r>
                      <a:endParaRPr lang="en-US" sz="140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Department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Department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Department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Separate</a:t>
                      </a:r>
                      <a:r>
                        <a:rPr lang="en-US" sz="1400" baseline="0" dirty="0" smtClean="0"/>
                        <a:t> entity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3524250" y="3188777"/>
            <a:ext cx="4153890" cy="2630998"/>
            <a:chOff x="3524250" y="3226877"/>
            <a:chExt cx="4153890" cy="2630998"/>
          </a:xfrm>
        </p:grpSpPr>
        <p:sp>
          <p:nvSpPr>
            <p:cNvPr id="7" name="Rectangle 6"/>
            <p:cNvSpPr/>
            <p:nvPr/>
          </p:nvSpPr>
          <p:spPr>
            <a:xfrm>
              <a:off x="4750375" y="3231575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076950" y="3231575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50375" y="5486400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524750" y="3226877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24250" y="5486400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524750" y="4286250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076950" y="3810000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524750" y="3810000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76950" y="4286250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076950" y="4791075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524750" y="4791075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524750" y="3436425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076950" y="3436425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524250" y="3231575"/>
              <a:ext cx="152400" cy="152400"/>
            </a:xfrm>
            <a:prstGeom prst="rect">
              <a:avLst/>
            </a:prstGeom>
            <a:solidFill>
              <a:srgbClr val="009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524250" y="3436425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524250" y="3810000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750375" y="3436425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750375" y="3810000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524250" y="4286250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4750375" y="4286250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524250" y="4791075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750375" y="4791075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6076950" y="5486400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525740" y="5486400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750375" y="5705475"/>
              <a:ext cx="1524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3524250" y="5705475"/>
              <a:ext cx="152400" cy="1524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076950" y="5705475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525740" y="5705475"/>
              <a:ext cx="152400" cy="1524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Oval 3"/>
          <p:cNvSpPr/>
          <p:nvPr/>
        </p:nvSpPr>
        <p:spPr>
          <a:xfrm>
            <a:off x="2783681" y="1066800"/>
            <a:ext cx="1671638" cy="5715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8248650" y="5130195"/>
            <a:ext cx="89535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Adapted from Shared 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Services: Mining for Corporate Gold”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</a:t>
            </a:r>
            <a:r>
              <a:rPr lang="en-US" sz="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Barbara Quinn, Robert Cooke, and Andrew Kris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959587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17582" y="762000"/>
            <a:ext cx="8229600" cy="65563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 </a:t>
            </a:r>
            <a:r>
              <a:rPr lang="en-US" sz="3600" dirty="0"/>
              <a:t>UNT System Shared Services Framework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082215920"/>
              </p:ext>
            </p:extLst>
          </p:nvPr>
        </p:nvGraphicFramePr>
        <p:xfrm>
          <a:off x="1291098" y="1742040"/>
          <a:ext cx="6858000" cy="4353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C9DCD-38D2-4C8D-BE13-F46BB3EA22D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0085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2274"/>
            <a:ext cx="8229600" cy="538609"/>
          </a:xfrm>
        </p:spPr>
        <p:txBody>
          <a:bodyPr/>
          <a:lstStyle/>
          <a:p>
            <a:r>
              <a:rPr lang="en-US" dirty="0" smtClean="0"/>
              <a:t>Two Interdependent Positions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Associate Vice Chancellor and Chief Information Officer</a:t>
            </a:r>
          </a:p>
          <a:p>
            <a:pPr lvl="1"/>
            <a:r>
              <a:rPr lang="en-US" sz="2000" dirty="0" smtClean="0"/>
              <a:t>Develop a System-wide IT Governance process</a:t>
            </a:r>
            <a:endParaRPr lang="en-US" sz="2000" dirty="0"/>
          </a:p>
          <a:p>
            <a:pPr lvl="1"/>
            <a:r>
              <a:rPr lang="en-US" sz="2000" dirty="0" smtClean="0"/>
              <a:t>Develop and </a:t>
            </a:r>
            <a:r>
              <a:rPr lang="en-US" sz="2000" dirty="0"/>
              <a:t>implement short and long term plans to leverage technology</a:t>
            </a:r>
          </a:p>
          <a:p>
            <a:pPr lvl="1"/>
            <a:r>
              <a:rPr lang="en-US" sz="2000" dirty="0" smtClean="0"/>
              <a:t>Improve service quality</a:t>
            </a:r>
          </a:p>
          <a:p>
            <a:pPr lvl="1"/>
            <a:r>
              <a:rPr lang="en-US" sz="2000" dirty="0" smtClean="0"/>
              <a:t>Reduce costs</a:t>
            </a:r>
          </a:p>
          <a:p>
            <a:r>
              <a:rPr lang="en-US" sz="2400" dirty="0" smtClean="0"/>
              <a:t>Associate Vice Chancellor for Business Services</a:t>
            </a:r>
          </a:p>
          <a:p>
            <a:pPr lvl="1"/>
            <a:r>
              <a:rPr lang="en-US" sz="2000" dirty="0" smtClean="0"/>
              <a:t>Start-up the Business Service Center</a:t>
            </a:r>
          </a:p>
          <a:p>
            <a:pPr lvl="1"/>
            <a:r>
              <a:rPr lang="en-US" sz="2000" dirty="0"/>
              <a:t>Deliver transaction based services to the campuses</a:t>
            </a:r>
          </a:p>
          <a:p>
            <a:pPr lvl="1"/>
            <a:r>
              <a:rPr lang="en-US" sz="2000" dirty="0"/>
              <a:t>Improve service quality</a:t>
            </a:r>
          </a:p>
          <a:p>
            <a:pPr lvl="1"/>
            <a:r>
              <a:rPr lang="en-US" sz="2000" dirty="0"/>
              <a:t>Reduce costs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41483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95950" y="762000"/>
            <a:ext cx="8229600" cy="655638"/>
          </a:xfrm>
        </p:spPr>
        <p:txBody>
          <a:bodyPr>
            <a:noAutofit/>
          </a:bodyPr>
          <a:lstStyle/>
          <a:p>
            <a:pPr algn="l"/>
            <a:r>
              <a:rPr lang="en-US" sz="2400" dirty="0"/>
              <a:t>How did we get here?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7150" y="1154999"/>
            <a:ext cx="4876800" cy="5667375"/>
          </a:xfrm>
        </p:spPr>
        <p:txBody>
          <a:bodyPr>
            <a:noAutofit/>
          </a:bodyPr>
          <a:lstStyle/>
          <a:p>
            <a:r>
              <a:rPr lang="en-US" sz="1050" b="1" dirty="0" smtClean="0"/>
              <a:t>March 2008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UNT System Board authorized study of shared services</a:t>
            </a:r>
          </a:p>
          <a:p>
            <a:pPr marL="119063" indent="-119063"/>
            <a:r>
              <a:rPr lang="en-US" sz="1050" b="1" dirty="0" smtClean="0"/>
              <a:t>November 2009  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Alvarez &amp; </a:t>
            </a:r>
            <a:r>
              <a:rPr lang="en-US" sz="1050" dirty="0" err="1" smtClean="0"/>
              <a:t>Marsal</a:t>
            </a:r>
            <a:r>
              <a:rPr lang="en-US" sz="1050" dirty="0" smtClean="0"/>
              <a:t> provided initial recommendations</a:t>
            </a:r>
            <a:endParaRPr lang="en-US" sz="1050" dirty="0"/>
          </a:p>
          <a:p>
            <a:pPr marL="119063" indent="-119063" fontAlgn="t">
              <a:buFont typeface="Wingdings" pitchFamily="2" charset="2"/>
              <a:buChar char="ü"/>
            </a:pPr>
            <a:r>
              <a:rPr lang="en-US" sz="1050" dirty="0" smtClean="0"/>
              <a:t>UNT System Board authorized </a:t>
            </a:r>
            <a:r>
              <a:rPr lang="en-US" sz="1050" dirty="0"/>
              <a:t>HR and IT implementations</a:t>
            </a:r>
          </a:p>
          <a:p>
            <a:pPr marL="119063" indent="-119063"/>
            <a:r>
              <a:rPr lang="en-US" sz="1050" b="1" dirty="0"/>
              <a:t>January 2010</a:t>
            </a:r>
            <a:endParaRPr lang="en-US" sz="1050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UNT </a:t>
            </a:r>
            <a:r>
              <a:rPr lang="en-US" sz="1050" dirty="0"/>
              <a:t>System </a:t>
            </a:r>
            <a:r>
              <a:rPr lang="en-US" sz="1050" dirty="0" smtClean="0"/>
              <a:t>Shared </a:t>
            </a:r>
            <a:r>
              <a:rPr lang="en-US" sz="1050" dirty="0"/>
              <a:t>Services </a:t>
            </a:r>
            <a:r>
              <a:rPr lang="en-US" sz="1050" dirty="0" smtClean="0"/>
              <a:t>Council (SSC) met for the first time</a:t>
            </a:r>
            <a:endParaRPr lang="en-US" sz="1050" dirty="0"/>
          </a:p>
          <a:p>
            <a:pPr marL="119063" indent="-119063"/>
            <a:r>
              <a:rPr lang="en-US" sz="1050" b="1" dirty="0"/>
              <a:t>June 2010</a:t>
            </a:r>
            <a:endParaRPr lang="en-US" sz="1050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Development of Shared Services Framework began (Accenture)</a:t>
            </a:r>
            <a:endParaRPr lang="en-US" sz="1050" dirty="0"/>
          </a:p>
          <a:p>
            <a:pPr marL="119063" indent="-119063"/>
            <a:r>
              <a:rPr lang="en-US" sz="1050" b="1" dirty="0" smtClean="0"/>
              <a:t>August </a:t>
            </a:r>
            <a:r>
              <a:rPr lang="en-US" sz="1050" b="1" dirty="0"/>
              <a:t>2010</a:t>
            </a:r>
            <a:endParaRPr lang="en-US" sz="1050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/>
              <a:t>Board </a:t>
            </a:r>
            <a:r>
              <a:rPr lang="en-US" sz="1050" dirty="0" smtClean="0"/>
              <a:t>authorized </a:t>
            </a:r>
            <a:r>
              <a:rPr lang="en-US" sz="1050" dirty="0"/>
              <a:t>evaluation beyond </a:t>
            </a:r>
            <a:r>
              <a:rPr lang="en-US" sz="1050" dirty="0" smtClean="0"/>
              <a:t>HR and IT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Campus leaders notified of the role and scope of the new System CIO position </a:t>
            </a:r>
            <a:endParaRPr lang="en-US" sz="1050" dirty="0"/>
          </a:p>
          <a:p>
            <a:pPr marL="119063" indent="-119063"/>
            <a:r>
              <a:rPr lang="en-US" sz="1050" b="1" dirty="0"/>
              <a:t>September 2010</a:t>
            </a:r>
            <a:endParaRPr lang="en-US" sz="1050" dirty="0"/>
          </a:p>
          <a:p>
            <a:pPr marL="119063" indent="-119063" fontAlgn="t">
              <a:buFont typeface="Wingdings" pitchFamily="2" charset="2"/>
              <a:buChar char="ü"/>
            </a:pPr>
            <a:r>
              <a:rPr lang="en-US" sz="1050" dirty="0"/>
              <a:t>Accenture </a:t>
            </a:r>
            <a:r>
              <a:rPr lang="en-US" sz="1050" dirty="0" smtClean="0"/>
              <a:t>study completed </a:t>
            </a:r>
            <a:endParaRPr lang="en-US" sz="1050" dirty="0"/>
          </a:p>
          <a:p>
            <a:pPr marL="119063" indent="-119063" fontAlgn="t">
              <a:buFont typeface="Wingdings" pitchFamily="2" charset="2"/>
              <a:buChar char="ü"/>
            </a:pPr>
            <a:r>
              <a:rPr lang="en-US" sz="1050" dirty="0" smtClean="0"/>
              <a:t>Business Service Center (BSC) recommended by Accenture</a:t>
            </a:r>
            <a:endParaRPr lang="en-US" sz="1050" dirty="0"/>
          </a:p>
          <a:p>
            <a:pPr marL="119063" indent="-119063" fontAlgn="t">
              <a:buFont typeface="Wingdings" pitchFamily="2" charset="2"/>
              <a:buChar char="ü"/>
            </a:pPr>
            <a:r>
              <a:rPr lang="en-US" sz="1050" dirty="0" smtClean="0"/>
              <a:t>Shared Services expanded to include purchasing, payments and payroll </a:t>
            </a:r>
            <a:endParaRPr lang="en-US" sz="1050" dirty="0"/>
          </a:p>
          <a:p>
            <a:pPr marL="119063" indent="-119063"/>
            <a:r>
              <a:rPr lang="en-US" sz="1050" b="1" dirty="0"/>
              <a:t>November 2010</a:t>
            </a:r>
            <a:endParaRPr lang="en-US" sz="1050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BSC Project Implementation </a:t>
            </a:r>
            <a:r>
              <a:rPr lang="en-US" sz="1050" dirty="0"/>
              <a:t>Team </a:t>
            </a:r>
            <a:r>
              <a:rPr lang="en-US" sz="1050" dirty="0" smtClean="0"/>
              <a:t>formed</a:t>
            </a:r>
          </a:p>
          <a:p>
            <a:pPr marL="119063" indent="-119063"/>
            <a:r>
              <a:rPr lang="en-US" sz="1050" b="1" dirty="0" smtClean="0"/>
              <a:t>December </a:t>
            </a:r>
            <a:r>
              <a:rPr lang="en-US" sz="1050" b="1" dirty="0"/>
              <a:t>2010</a:t>
            </a:r>
            <a:endParaRPr lang="en-US" sz="1050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/>
              <a:t>The </a:t>
            </a:r>
            <a:r>
              <a:rPr lang="en-US" sz="1050" dirty="0" smtClean="0"/>
              <a:t>Implementation </a:t>
            </a:r>
            <a:r>
              <a:rPr lang="en-US" sz="1050" dirty="0"/>
              <a:t>Team </a:t>
            </a:r>
            <a:r>
              <a:rPr lang="en-US" sz="1050" dirty="0" smtClean="0"/>
              <a:t>began collecting service </a:t>
            </a:r>
            <a:r>
              <a:rPr lang="en-US" sz="1050" dirty="0"/>
              <a:t>and effort </a:t>
            </a:r>
            <a:r>
              <a:rPr lang="en-US" sz="1050" dirty="0" smtClean="0"/>
              <a:t>data from departments</a:t>
            </a:r>
            <a:endParaRPr lang="en-US" sz="1050" dirty="0"/>
          </a:p>
          <a:p>
            <a:pPr marL="119063" indent="-119063"/>
            <a:r>
              <a:rPr lang="en-US" sz="1050" b="1" dirty="0"/>
              <a:t>January 2011</a:t>
            </a:r>
            <a:endParaRPr lang="en-US" sz="1050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/>
              <a:t>The </a:t>
            </a:r>
            <a:r>
              <a:rPr lang="en-US" sz="1050" dirty="0" smtClean="0"/>
              <a:t>Implementation Team submitted </a:t>
            </a:r>
            <a:r>
              <a:rPr lang="en-US" sz="1050" dirty="0"/>
              <a:t>service recommendations to the SSC 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/>
              <a:t>Campus leaders notified of role and scope of new AVC for Business Services</a:t>
            </a:r>
          </a:p>
          <a:p>
            <a:pPr marL="119063" indent="-119063"/>
            <a:r>
              <a:rPr lang="en-US" sz="1050" b="1" dirty="0"/>
              <a:t>February 2011</a:t>
            </a:r>
            <a:endParaRPr lang="en-US" sz="1050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/>
              <a:t>The SSC and Chancellor approved BSC initial services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/>
              <a:t>Lean Six Sigma training began </a:t>
            </a:r>
          </a:p>
          <a:p>
            <a:pPr marL="166688" indent="-166688"/>
            <a:endParaRPr lang="en-US" sz="1050" dirty="0"/>
          </a:p>
          <a:p>
            <a:endParaRPr lang="en-US" sz="105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981575" y="1143000"/>
            <a:ext cx="4724400" cy="6124575"/>
          </a:xfrm>
        </p:spPr>
        <p:txBody>
          <a:bodyPr>
            <a:noAutofit/>
          </a:bodyPr>
          <a:lstStyle/>
          <a:p>
            <a:r>
              <a:rPr lang="en-US" sz="1050" b="1" dirty="0" smtClean="0"/>
              <a:t>March </a:t>
            </a:r>
            <a:r>
              <a:rPr lang="en-US" sz="1050" b="1" dirty="0"/>
              <a:t>2011</a:t>
            </a:r>
            <a:endParaRPr lang="en-US" sz="1050" dirty="0"/>
          </a:p>
          <a:p>
            <a:pPr marL="119063" indent="-119063" fontAlgn="t">
              <a:buFont typeface="Wingdings" pitchFamily="2" charset="2"/>
              <a:buChar char="ü"/>
            </a:pPr>
            <a:r>
              <a:rPr lang="en-US" sz="1050" dirty="0" smtClean="0"/>
              <a:t>BSC roster compiled from existing campus positions</a:t>
            </a:r>
          </a:p>
          <a:p>
            <a:pPr marL="119063" indent="-119063" fontAlgn="t">
              <a:buFont typeface="Wingdings" pitchFamily="2" charset="2"/>
              <a:buChar char="ü"/>
            </a:pPr>
            <a:r>
              <a:rPr lang="en-US" sz="1050" dirty="0" smtClean="0"/>
              <a:t>SSC approved soft launch for June 1, 2011</a:t>
            </a:r>
            <a:endParaRPr lang="en-US" sz="1050" dirty="0"/>
          </a:p>
          <a:p>
            <a:pPr marL="119063" indent="-119063"/>
            <a:r>
              <a:rPr lang="en-US" sz="1050" b="1" dirty="0"/>
              <a:t>April 2011</a:t>
            </a:r>
            <a:endParaRPr lang="en-US" sz="1050" dirty="0"/>
          </a:p>
          <a:p>
            <a:pPr marL="119063" indent="-119063" fontAlgn="t">
              <a:buFont typeface="Wingdings" pitchFamily="2" charset="2"/>
              <a:buChar char="ü"/>
            </a:pPr>
            <a:r>
              <a:rPr lang="en-US" sz="1050" dirty="0" smtClean="0"/>
              <a:t>AVC/System </a:t>
            </a:r>
            <a:r>
              <a:rPr lang="en-US" sz="1050" dirty="0"/>
              <a:t>CIO </a:t>
            </a:r>
            <a:r>
              <a:rPr lang="en-US" sz="1050" dirty="0" smtClean="0"/>
              <a:t>started  </a:t>
            </a:r>
          </a:p>
          <a:p>
            <a:pPr marL="119063" indent="-119063" fontAlgn="t">
              <a:buFont typeface="Wingdings" pitchFamily="2" charset="2"/>
              <a:buChar char="ü"/>
            </a:pPr>
            <a:r>
              <a:rPr lang="en-US" sz="1050" dirty="0" smtClean="0"/>
              <a:t>IT leadership began developing new service delivery model </a:t>
            </a:r>
            <a:endParaRPr lang="en-US" sz="1050" dirty="0"/>
          </a:p>
          <a:p>
            <a:pPr marL="119063" indent="-119063" fontAlgn="t">
              <a:buFont typeface="Wingdings" pitchFamily="2" charset="2"/>
              <a:buChar char="ü"/>
            </a:pPr>
            <a:r>
              <a:rPr lang="en-US" sz="1050" dirty="0" smtClean="0"/>
              <a:t>BSC </a:t>
            </a:r>
            <a:r>
              <a:rPr lang="en-US" sz="1050" dirty="0"/>
              <a:t>roster </a:t>
            </a:r>
            <a:r>
              <a:rPr lang="en-US" sz="1050" dirty="0" smtClean="0"/>
              <a:t>finalized -136 campus employees notified</a:t>
            </a:r>
            <a:endParaRPr lang="en-US" sz="1050" dirty="0"/>
          </a:p>
          <a:p>
            <a:pPr marL="119063" indent="-119063"/>
            <a:r>
              <a:rPr lang="en-US" sz="1050" b="1" dirty="0"/>
              <a:t>May 2011</a:t>
            </a:r>
            <a:endParaRPr lang="en-US" sz="1050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/>
              <a:t>Welcome Meetings for </a:t>
            </a:r>
            <a:r>
              <a:rPr lang="en-US" sz="1050" dirty="0" smtClean="0"/>
              <a:t>BSC employees conducted</a:t>
            </a:r>
            <a:endParaRPr lang="en-US" sz="1050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/>
              <a:t>Transition Workshops for </a:t>
            </a:r>
            <a:r>
              <a:rPr lang="en-US" sz="1050" dirty="0" smtClean="0"/>
              <a:t>BSC employees conducted</a:t>
            </a:r>
          </a:p>
          <a:p>
            <a:pPr marL="119063" indent="-119063"/>
            <a:r>
              <a:rPr lang="en-US" sz="1050" b="1" dirty="0" smtClean="0"/>
              <a:t>June 2011</a:t>
            </a:r>
            <a:endParaRPr lang="en-US" sz="1050" b="1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Soft launch of BSC operations June 1, 2011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AVC for Business Services started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BSC organizational development began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FY </a:t>
            </a:r>
            <a:r>
              <a:rPr lang="en-US" sz="1050" dirty="0"/>
              <a:t>12 BSC budget presented to stakeholders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Proposed shared IT Organization Structure introduced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IT Service Delivery Framework introduced</a:t>
            </a:r>
          </a:p>
          <a:p>
            <a:pPr marL="119063" indent="-119063"/>
            <a:r>
              <a:rPr lang="en-US" sz="1050" b="1" dirty="0" smtClean="0"/>
              <a:t>July/August 2011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BSC employee onboarding sessions conducted</a:t>
            </a:r>
            <a:endParaRPr lang="en-US" sz="1050" dirty="0"/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BSC budget finalized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Continuous improvement projects initiated</a:t>
            </a:r>
          </a:p>
          <a:p>
            <a:pPr marL="119063" indent="-119063"/>
            <a:r>
              <a:rPr lang="en-US" sz="1050" b="1" dirty="0" smtClean="0"/>
              <a:t>September </a:t>
            </a:r>
            <a:r>
              <a:rPr lang="en-US" sz="1050" b="1" dirty="0"/>
              <a:t>2011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IT governance design finalized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Performance scorecards were developed for BSC and IT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BSC goes live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IT conducts soft launch for shared services</a:t>
            </a:r>
            <a:endParaRPr lang="en-US" sz="1050" dirty="0"/>
          </a:p>
          <a:p>
            <a:pPr marL="119063" indent="-119063"/>
            <a:r>
              <a:rPr lang="en-US" sz="1050" b="1" dirty="0" smtClean="0"/>
              <a:t>October </a:t>
            </a:r>
            <a:r>
              <a:rPr lang="en-US" sz="1050" b="1" dirty="0"/>
              <a:t>2011</a:t>
            </a:r>
          </a:p>
          <a:p>
            <a:pPr marL="119063" indent="-119063">
              <a:buFont typeface="Wingdings" pitchFamily="2" charset="2"/>
              <a:buChar char="ü"/>
            </a:pPr>
            <a:r>
              <a:rPr lang="en-US" sz="1050" dirty="0" smtClean="0"/>
              <a:t>BSC Operations Committee formed</a:t>
            </a:r>
            <a:endParaRPr lang="en-US" sz="1050" dirty="0"/>
          </a:p>
          <a:p>
            <a:pPr marL="457200" indent="-457200">
              <a:buFont typeface="Wingdings" pitchFamily="2" charset="2"/>
              <a:buChar char="ü"/>
            </a:pPr>
            <a:endParaRPr lang="en-US" sz="1050" dirty="0"/>
          </a:p>
          <a:p>
            <a:pPr marL="457200" indent="-457200">
              <a:buFont typeface="Wingdings" pitchFamily="2" charset="2"/>
              <a:buChar char="ü"/>
            </a:pPr>
            <a:endParaRPr lang="en-US" sz="1050" dirty="0" smtClean="0"/>
          </a:p>
          <a:p>
            <a:pPr marL="457200" indent="-457200">
              <a:buFont typeface="Wingdings" pitchFamily="2" charset="2"/>
              <a:buChar char="ü"/>
            </a:pPr>
            <a:endParaRPr lang="en-US" sz="1050" dirty="0"/>
          </a:p>
          <a:p>
            <a:endParaRPr lang="en-US" sz="1050" dirty="0" smtClean="0"/>
          </a:p>
          <a:p>
            <a:endParaRPr lang="en-US" sz="105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8B2D6-ED33-4DD3-A282-6988220C2F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17,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UNT System Shared Services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0783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00BFAB1D37624D8AE4B331863E2908" ma:contentTypeVersion="0" ma:contentTypeDescription="Create a new document." ma:contentTypeScope="" ma:versionID="47f8870baa98e7f75c5b9916bc37131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36CEBC-C03F-47AB-BDED-9E37B75693A7}">
  <ds:schemaRefs>
    <ds:schemaRef ds:uri="http://purl.org/dc/dcmitype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7E6A5C6-B3E0-4846-A071-C577A5CCF5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F50BF01-30B3-4D2B-AA11-B566FED1A5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11624</TotalTime>
  <Words>2088</Words>
  <Application>Microsoft Office PowerPoint</Application>
  <PresentationFormat>On-screen Show (4:3)</PresentationFormat>
  <Paragraphs>769</Paragraphs>
  <Slides>25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Worksheet</vt:lpstr>
      <vt:lpstr>UNT System  Shared Services Update</vt:lpstr>
      <vt:lpstr>Agenda</vt:lpstr>
      <vt:lpstr>Current Trends</vt:lpstr>
      <vt:lpstr>UNT System Shared Services Goals</vt:lpstr>
      <vt:lpstr>Guiding Principles</vt:lpstr>
      <vt:lpstr>Shared Services Evolutionary Stages</vt:lpstr>
      <vt:lpstr> UNT System Shared Services Framework</vt:lpstr>
      <vt:lpstr>Two Interdependent Positions</vt:lpstr>
      <vt:lpstr>How did we get here? </vt:lpstr>
      <vt:lpstr>BSC Strategy Map</vt:lpstr>
      <vt:lpstr>UNT System  Business Service Center (BSC)</vt:lpstr>
      <vt:lpstr>BSC – Services</vt:lpstr>
      <vt:lpstr>BSC – Employees</vt:lpstr>
      <vt:lpstr>BSC FY 2012 Operating Budget</vt:lpstr>
      <vt:lpstr>BSC Scorecard</vt:lpstr>
      <vt:lpstr>BSC Operating Budget and 5 Year Pro Forma</vt:lpstr>
      <vt:lpstr>UNT System Information Technology Shared Services (ITSS)</vt:lpstr>
      <vt:lpstr>ITSS Major Initiatives 2011-2012</vt:lpstr>
      <vt:lpstr>IT Services – Organizational Chart (before ITSS)</vt:lpstr>
      <vt:lpstr>IT Services – Functional Chart</vt:lpstr>
      <vt:lpstr>ITSS Catalog Example</vt:lpstr>
      <vt:lpstr>IT Scorecard</vt:lpstr>
      <vt:lpstr>ITSS Budget</vt:lpstr>
      <vt:lpstr>UNT System Shared Services Campus Perspectives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Orkun, Toros</dc:creator>
  <cp:lastModifiedBy>Cammi Derr</cp:lastModifiedBy>
  <cp:revision>386</cp:revision>
  <cp:lastPrinted>2011-10-12T20:48:25Z</cp:lastPrinted>
  <dcterms:created xsi:type="dcterms:W3CDTF">2010-08-11T14:54:11Z</dcterms:created>
  <dcterms:modified xsi:type="dcterms:W3CDTF">2011-11-09T13:24:12Z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0x0101004A00BFAB1D37624D8AE4B331863E2908</vt:lpwstr>
  </property>
</Properties>
</file>